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57" r:id="rId3"/>
    <p:sldId id="324" r:id="rId4"/>
    <p:sldId id="341" r:id="rId5"/>
    <p:sldId id="339" r:id="rId6"/>
    <p:sldId id="342" r:id="rId7"/>
    <p:sldId id="343" r:id="rId8"/>
    <p:sldId id="344" r:id="rId9"/>
    <p:sldId id="345" r:id="rId10"/>
    <p:sldId id="7682" r:id="rId11"/>
    <p:sldId id="287" r:id="rId12"/>
    <p:sldId id="7683" r:id="rId13"/>
    <p:sldId id="76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 loose" initials="Sl" lastIdx="3" clrIdx="0">
    <p:extLst>
      <p:ext uri="{19B8F6BF-5375-455C-9EA6-DF929625EA0E}">
        <p15:presenceInfo xmlns:p15="http://schemas.microsoft.com/office/powerpoint/2012/main" userId="S::sloose@oldstreetstrategy.com::4b85984a-ed16-4c79-9051-a2db71aeb5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547"/>
    <a:srgbClr val="47B0E3"/>
    <a:srgbClr val="2D3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 autoAdjust="0"/>
    <p:restoredTop sz="95872" autoAdjust="0"/>
  </p:normalViewPr>
  <p:slideViewPr>
    <p:cSldViewPr snapToGrid="0" showGuides="1">
      <p:cViewPr varScale="1">
        <p:scale>
          <a:sx n="125" d="100"/>
          <a:sy n="125" d="100"/>
        </p:scale>
        <p:origin x="960" y="184"/>
      </p:cViewPr>
      <p:guideLst>
        <p:guide orient="horz" pos="2273"/>
        <p:guide pos="3864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" d="1"/>
        <a:sy n="1" d="1"/>
      </p:scale>
      <p:origin x="0" y="-4386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FFBB61-812A-0C40-AA16-322F26BC39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D8273-EFAF-0342-877A-0E7D221B60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FF23-A360-8240-8243-DADC5BA43D2F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DC3DE-A03B-3D4B-AE40-4124A6FA9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3BAAB-5916-F344-BF27-4E04DE39BB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3FB1-0795-5A44-9CA8-068B60D1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4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81652-5BBC-4345-A2CE-8DF58A270A4C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3E6A-4229-4616-927C-DC110A8C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C3E6A-4229-4616-927C-DC110A8CAE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C3E6A-4229-4616-927C-DC110A8CAE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6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F1D6C-CB69-4218-9DD6-AE74AC9289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3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C3E6A-4229-4616-927C-DC110A8CAE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9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CE563F-BE94-409D-AC12-CA420E461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5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3">
            <a:extLst>
              <a:ext uri="{FF2B5EF4-FFF2-40B4-BE49-F238E27FC236}">
                <a16:creationId xmlns:a16="http://schemas.microsoft.com/office/drawing/2014/main" id="{1BD9A8A9-8DD5-45CF-B345-31BD3F3372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850" y="304800"/>
            <a:ext cx="3695700" cy="196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CDFE8249-FDB9-4240-94C2-3688253639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850" y="2447914"/>
            <a:ext cx="3695700" cy="196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FF213EAE-8506-4C75-AD1C-88F2772ED4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3850" y="4591028"/>
            <a:ext cx="3695700" cy="196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6E3BFA5A-F499-4FD5-9E13-3C83937026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52900" y="1464401"/>
            <a:ext cx="3695700" cy="196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id="{B911B017-1EF4-482F-A9CD-624BDBD130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52900" y="3596802"/>
            <a:ext cx="3695700" cy="196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97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65CBF7-055B-47FD-996E-3A8FCD9FE6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294" y="4597427"/>
            <a:ext cx="4845956" cy="1985826"/>
          </a:xfrm>
          <a:custGeom>
            <a:avLst/>
            <a:gdLst>
              <a:gd name="connsiteX0" fmla="*/ 0 w 4845956"/>
              <a:gd name="connsiteY0" fmla="*/ 0 h 1985826"/>
              <a:gd name="connsiteX1" fmla="*/ 4845956 w 4845956"/>
              <a:gd name="connsiteY1" fmla="*/ 0 h 1985826"/>
              <a:gd name="connsiteX2" fmla="*/ 4845956 w 4845956"/>
              <a:gd name="connsiteY2" fmla="*/ 1985826 h 1985826"/>
              <a:gd name="connsiteX3" fmla="*/ 0 w 4845956"/>
              <a:gd name="connsiteY3" fmla="*/ 1985826 h 19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5956" h="1985826">
                <a:moveTo>
                  <a:pt x="0" y="0"/>
                </a:moveTo>
                <a:lnTo>
                  <a:pt x="4845956" y="0"/>
                </a:lnTo>
                <a:lnTo>
                  <a:pt x="4845956" y="1985826"/>
                </a:lnTo>
                <a:lnTo>
                  <a:pt x="0" y="19858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65F46E3-1341-49DD-8791-AE607110BB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0294" y="2421832"/>
            <a:ext cx="4845956" cy="1985826"/>
          </a:xfrm>
          <a:custGeom>
            <a:avLst/>
            <a:gdLst>
              <a:gd name="connsiteX0" fmla="*/ 0 w 4845956"/>
              <a:gd name="connsiteY0" fmla="*/ 0 h 1985826"/>
              <a:gd name="connsiteX1" fmla="*/ 4845956 w 4845956"/>
              <a:gd name="connsiteY1" fmla="*/ 0 h 1985826"/>
              <a:gd name="connsiteX2" fmla="*/ 4845956 w 4845956"/>
              <a:gd name="connsiteY2" fmla="*/ 1985826 h 1985826"/>
              <a:gd name="connsiteX3" fmla="*/ 0 w 4845956"/>
              <a:gd name="connsiteY3" fmla="*/ 1985826 h 19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5956" h="1985826">
                <a:moveTo>
                  <a:pt x="0" y="0"/>
                </a:moveTo>
                <a:lnTo>
                  <a:pt x="4845956" y="0"/>
                </a:lnTo>
                <a:lnTo>
                  <a:pt x="4845956" y="1985826"/>
                </a:lnTo>
                <a:lnTo>
                  <a:pt x="0" y="19858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317E12-350B-4C83-99F5-D0495678C7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0294" y="265287"/>
            <a:ext cx="4845956" cy="1985826"/>
          </a:xfrm>
          <a:custGeom>
            <a:avLst/>
            <a:gdLst>
              <a:gd name="connsiteX0" fmla="*/ 0 w 4845956"/>
              <a:gd name="connsiteY0" fmla="*/ 0 h 1985826"/>
              <a:gd name="connsiteX1" fmla="*/ 4845956 w 4845956"/>
              <a:gd name="connsiteY1" fmla="*/ 0 h 1985826"/>
              <a:gd name="connsiteX2" fmla="*/ 4845956 w 4845956"/>
              <a:gd name="connsiteY2" fmla="*/ 1985826 h 1985826"/>
              <a:gd name="connsiteX3" fmla="*/ 0 w 4845956"/>
              <a:gd name="connsiteY3" fmla="*/ 1985826 h 19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5956" h="1985826">
                <a:moveTo>
                  <a:pt x="0" y="0"/>
                </a:moveTo>
                <a:lnTo>
                  <a:pt x="4845956" y="0"/>
                </a:lnTo>
                <a:lnTo>
                  <a:pt x="4845956" y="1985826"/>
                </a:lnTo>
                <a:lnTo>
                  <a:pt x="0" y="19858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C5BA13-47DC-43F1-9054-D1E2DD469F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846" y="2949408"/>
            <a:ext cx="822960" cy="822960"/>
          </a:xfrm>
          <a:custGeom>
            <a:avLst/>
            <a:gdLst>
              <a:gd name="connsiteX0" fmla="*/ 411480 w 822960"/>
              <a:gd name="connsiteY0" fmla="*/ 0 h 822960"/>
              <a:gd name="connsiteX1" fmla="*/ 822960 w 822960"/>
              <a:gd name="connsiteY1" fmla="*/ 411480 h 822960"/>
              <a:gd name="connsiteX2" fmla="*/ 411480 w 822960"/>
              <a:gd name="connsiteY2" fmla="*/ 822960 h 822960"/>
              <a:gd name="connsiteX3" fmla="*/ 0 w 822960"/>
              <a:gd name="connsiteY3" fmla="*/ 411480 h 822960"/>
              <a:gd name="connsiteX4" fmla="*/ 411480 w 822960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" h="822960">
                <a:moveTo>
                  <a:pt x="411480" y="0"/>
                </a:moveTo>
                <a:cubicBezTo>
                  <a:pt x="638734" y="0"/>
                  <a:pt x="822960" y="184226"/>
                  <a:pt x="822960" y="411480"/>
                </a:cubicBezTo>
                <a:cubicBezTo>
                  <a:pt x="822960" y="638734"/>
                  <a:pt x="638734" y="822960"/>
                  <a:pt x="411480" y="822960"/>
                </a:cubicBezTo>
                <a:cubicBezTo>
                  <a:pt x="184226" y="822960"/>
                  <a:pt x="0" y="638734"/>
                  <a:pt x="0" y="411480"/>
                </a:cubicBezTo>
                <a:cubicBezTo>
                  <a:pt x="0" y="184226"/>
                  <a:pt x="184226" y="0"/>
                  <a:pt x="4114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AF6486-6F0D-4EF0-ADE0-387837A8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73972" y="4521622"/>
            <a:ext cx="822960" cy="822960"/>
          </a:xfrm>
          <a:custGeom>
            <a:avLst/>
            <a:gdLst>
              <a:gd name="connsiteX0" fmla="*/ 411480 w 822960"/>
              <a:gd name="connsiteY0" fmla="*/ 0 h 822960"/>
              <a:gd name="connsiteX1" fmla="*/ 822960 w 822960"/>
              <a:gd name="connsiteY1" fmla="*/ 411480 h 822960"/>
              <a:gd name="connsiteX2" fmla="*/ 411480 w 822960"/>
              <a:gd name="connsiteY2" fmla="*/ 822960 h 822960"/>
              <a:gd name="connsiteX3" fmla="*/ 0 w 822960"/>
              <a:gd name="connsiteY3" fmla="*/ 411480 h 822960"/>
              <a:gd name="connsiteX4" fmla="*/ 411480 w 822960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" h="822960">
                <a:moveTo>
                  <a:pt x="411480" y="0"/>
                </a:moveTo>
                <a:cubicBezTo>
                  <a:pt x="638734" y="0"/>
                  <a:pt x="822960" y="184226"/>
                  <a:pt x="822960" y="411480"/>
                </a:cubicBezTo>
                <a:cubicBezTo>
                  <a:pt x="822960" y="638734"/>
                  <a:pt x="638734" y="822960"/>
                  <a:pt x="411480" y="822960"/>
                </a:cubicBezTo>
                <a:cubicBezTo>
                  <a:pt x="184226" y="822960"/>
                  <a:pt x="0" y="638734"/>
                  <a:pt x="0" y="411480"/>
                </a:cubicBezTo>
                <a:cubicBezTo>
                  <a:pt x="0" y="184226"/>
                  <a:pt x="184226" y="0"/>
                  <a:pt x="4114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903524F-C83C-4160-BEE4-788BC01AD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3366" y="2934168"/>
            <a:ext cx="822960" cy="822960"/>
          </a:xfrm>
          <a:custGeom>
            <a:avLst/>
            <a:gdLst>
              <a:gd name="connsiteX0" fmla="*/ 411480 w 822960"/>
              <a:gd name="connsiteY0" fmla="*/ 0 h 822960"/>
              <a:gd name="connsiteX1" fmla="*/ 822960 w 822960"/>
              <a:gd name="connsiteY1" fmla="*/ 411480 h 822960"/>
              <a:gd name="connsiteX2" fmla="*/ 411480 w 822960"/>
              <a:gd name="connsiteY2" fmla="*/ 822960 h 822960"/>
              <a:gd name="connsiteX3" fmla="*/ 0 w 822960"/>
              <a:gd name="connsiteY3" fmla="*/ 411480 h 822960"/>
              <a:gd name="connsiteX4" fmla="*/ 411480 w 822960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" h="822960">
                <a:moveTo>
                  <a:pt x="411480" y="0"/>
                </a:moveTo>
                <a:cubicBezTo>
                  <a:pt x="638734" y="0"/>
                  <a:pt x="822960" y="184226"/>
                  <a:pt x="822960" y="411480"/>
                </a:cubicBezTo>
                <a:cubicBezTo>
                  <a:pt x="822960" y="638734"/>
                  <a:pt x="638734" y="822960"/>
                  <a:pt x="411480" y="822960"/>
                </a:cubicBezTo>
                <a:cubicBezTo>
                  <a:pt x="184226" y="822960"/>
                  <a:pt x="0" y="638734"/>
                  <a:pt x="0" y="411480"/>
                </a:cubicBezTo>
                <a:cubicBezTo>
                  <a:pt x="0" y="184226"/>
                  <a:pt x="184226" y="0"/>
                  <a:pt x="4114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6FB631-DC0C-42DF-A722-2B53CE5B3C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89" y="1"/>
            <a:ext cx="3963629" cy="5820228"/>
          </a:xfrm>
          <a:custGeom>
            <a:avLst/>
            <a:gdLst>
              <a:gd name="connsiteX0" fmla="*/ 0 w 3963629"/>
              <a:gd name="connsiteY0" fmla="*/ 0 h 5820228"/>
              <a:gd name="connsiteX1" fmla="*/ 3963629 w 3963629"/>
              <a:gd name="connsiteY1" fmla="*/ 0 h 5820228"/>
              <a:gd name="connsiteX2" fmla="*/ 3963629 w 3963629"/>
              <a:gd name="connsiteY2" fmla="*/ 5820228 h 5820228"/>
              <a:gd name="connsiteX3" fmla="*/ 0 w 3963629"/>
              <a:gd name="connsiteY3" fmla="*/ 5820228 h 582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3629" h="5820228">
                <a:moveTo>
                  <a:pt x="0" y="0"/>
                </a:moveTo>
                <a:lnTo>
                  <a:pt x="3963629" y="0"/>
                </a:lnTo>
                <a:lnTo>
                  <a:pt x="3963629" y="5820228"/>
                </a:lnTo>
                <a:lnTo>
                  <a:pt x="0" y="5820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7E47C8-8C87-4E70-9605-34744B703E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55842" y="548505"/>
            <a:ext cx="4396247" cy="4655573"/>
          </a:xfrm>
          <a:custGeom>
            <a:avLst/>
            <a:gdLst>
              <a:gd name="connsiteX0" fmla="*/ 0 w 4396247"/>
              <a:gd name="connsiteY0" fmla="*/ 0 h 4655573"/>
              <a:gd name="connsiteX1" fmla="*/ 4396247 w 4396247"/>
              <a:gd name="connsiteY1" fmla="*/ 0 h 4655573"/>
              <a:gd name="connsiteX2" fmla="*/ 4396247 w 4396247"/>
              <a:gd name="connsiteY2" fmla="*/ 4655573 h 4655573"/>
              <a:gd name="connsiteX3" fmla="*/ 0 w 4396247"/>
              <a:gd name="connsiteY3" fmla="*/ 4655573 h 46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6247" h="4655573">
                <a:moveTo>
                  <a:pt x="0" y="0"/>
                </a:moveTo>
                <a:lnTo>
                  <a:pt x="4396247" y="0"/>
                </a:lnTo>
                <a:lnTo>
                  <a:pt x="4396247" y="4655573"/>
                </a:lnTo>
                <a:lnTo>
                  <a:pt x="0" y="46555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68174F-3416-4AF9-B4BB-042E4BE839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81319"/>
            <a:ext cx="1543665" cy="2861187"/>
          </a:xfrm>
          <a:custGeom>
            <a:avLst/>
            <a:gdLst>
              <a:gd name="connsiteX0" fmla="*/ 0 w 1543665"/>
              <a:gd name="connsiteY0" fmla="*/ 0 h 2861187"/>
              <a:gd name="connsiteX1" fmla="*/ 1543665 w 1543665"/>
              <a:gd name="connsiteY1" fmla="*/ 0 h 2861187"/>
              <a:gd name="connsiteX2" fmla="*/ 1543665 w 1543665"/>
              <a:gd name="connsiteY2" fmla="*/ 2861187 h 2861187"/>
              <a:gd name="connsiteX3" fmla="*/ 0 w 1543665"/>
              <a:gd name="connsiteY3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665" h="2861187">
                <a:moveTo>
                  <a:pt x="0" y="0"/>
                </a:moveTo>
                <a:lnTo>
                  <a:pt x="1543665" y="0"/>
                </a:lnTo>
                <a:lnTo>
                  <a:pt x="1543665" y="2861187"/>
                </a:lnTo>
                <a:lnTo>
                  <a:pt x="0" y="28611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486F749-B59B-4202-B675-9870BB8B3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48335" y="1681319"/>
            <a:ext cx="1543665" cy="2861187"/>
          </a:xfrm>
          <a:custGeom>
            <a:avLst/>
            <a:gdLst>
              <a:gd name="connsiteX0" fmla="*/ 0 w 1543665"/>
              <a:gd name="connsiteY0" fmla="*/ 0 h 2861187"/>
              <a:gd name="connsiteX1" fmla="*/ 1543665 w 1543665"/>
              <a:gd name="connsiteY1" fmla="*/ 0 h 2861187"/>
              <a:gd name="connsiteX2" fmla="*/ 1543665 w 1543665"/>
              <a:gd name="connsiteY2" fmla="*/ 2861187 h 2861187"/>
              <a:gd name="connsiteX3" fmla="*/ 0 w 1543665"/>
              <a:gd name="connsiteY3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665" h="2861187">
                <a:moveTo>
                  <a:pt x="0" y="0"/>
                </a:moveTo>
                <a:lnTo>
                  <a:pt x="1543665" y="0"/>
                </a:lnTo>
                <a:lnTo>
                  <a:pt x="1543665" y="2861187"/>
                </a:lnTo>
                <a:lnTo>
                  <a:pt x="0" y="28611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2" grpId="0"/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4FDA87-CEC9-443A-9E8A-76AF8F9E4A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9550" y="381000"/>
            <a:ext cx="4003675" cy="586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3264AFA-F90F-4478-B054-52B53F3AD2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87495" y="381000"/>
            <a:ext cx="4004090" cy="586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E33E45-A36F-4B1A-8A23-F719A007D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4003675" cy="586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9683A5-7D72-458C-B14A-CB0490CA86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68775" y="609600"/>
            <a:ext cx="4019550" cy="586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2EFE7EF-B90A-49C1-902F-F928D1E480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375" y="4392613"/>
            <a:ext cx="1830388" cy="1887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1FB2699-DA80-40E5-899B-DA3FA2F09F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8363" y="4392613"/>
            <a:ext cx="1831975" cy="1887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E81BD6DD-F4CD-4FA0-9999-2D22773714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1938" y="4392613"/>
            <a:ext cx="1830387" cy="1887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0C0E60EE-5CE1-4A16-9906-401F49A8EF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529C16-CECA-492D-8808-F9D44584AF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7838" y="0"/>
            <a:ext cx="2600325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3C5D33DA-BFFA-4542-8B89-027AD3493A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79021" y="0"/>
            <a:ext cx="2612979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6218F51-B93A-4B4F-A151-58F97B1735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1" y="3556000"/>
            <a:ext cx="2600416" cy="3302000"/>
          </a:xfrm>
          <a:custGeom>
            <a:avLst/>
            <a:gdLst>
              <a:gd name="connsiteX0" fmla="*/ 0 w 2600416"/>
              <a:gd name="connsiteY0" fmla="*/ 0 h 3429000"/>
              <a:gd name="connsiteX1" fmla="*/ 2600416 w 2600416"/>
              <a:gd name="connsiteY1" fmla="*/ 0 h 3429000"/>
              <a:gd name="connsiteX2" fmla="*/ 2600416 w 2600416"/>
              <a:gd name="connsiteY2" fmla="*/ 3429000 h 3429000"/>
              <a:gd name="connsiteX3" fmla="*/ 0 w 2600416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416" h="3429000">
                <a:moveTo>
                  <a:pt x="0" y="0"/>
                </a:moveTo>
                <a:lnTo>
                  <a:pt x="2600416" y="0"/>
                </a:lnTo>
                <a:lnTo>
                  <a:pt x="2600416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F8EDC3-3E5E-48C0-9E87-0115A23453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7838" y="3556000"/>
            <a:ext cx="2600325" cy="330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804FDAF-0108-4EF3-8420-A69D19B49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9021" y="3556000"/>
            <a:ext cx="2612979" cy="330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6CD3AC5-76B1-4D4D-8B47-F594C30815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1" y="0"/>
            <a:ext cx="2600416" cy="3429000"/>
          </a:xfrm>
          <a:custGeom>
            <a:avLst/>
            <a:gdLst>
              <a:gd name="connsiteX0" fmla="*/ 0 w 2600416"/>
              <a:gd name="connsiteY0" fmla="*/ 0 h 3429000"/>
              <a:gd name="connsiteX1" fmla="*/ 2600416 w 2600416"/>
              <a:gd name="connsiteY1" fmla="*/ 0 h 3429000"/>
              <a:gd name="connsiteX2" fmla="*/ 2600416 w 2600416"/>
              <a:gd name="connsiteY2" fmla="*/ 3429000 h 3429000"/>
              <a:gd name="connsiteX3" fmla="*/ 0 w 2600416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416" h="3429000">
                <a:moveTo>
                  <a:pt x="0" y="0"/>
                </a:moveTo>
                <a:lnTo>
                  <a:pt x="2600416" y="0"/>
                </a:lnTo>
                <a:lnTo>
                  <a:pt x="2600416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8FDA0A-05B3-4E57-A000-15C7CD49CE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667000"/>
            <a:ext cx="12241355" cy="4191000"/>
          </a:xfrm>
          <a:custGeom>
            <a:avLst/>
            <a:gdLst>
              <a:gd name="connsiteX0" fmla="*/ 0 w 12241355"/>
              <a:gd name="connsiteY0" fmla="*/ 0 h 4191000"/>
              <a:gd name="connsiteX1" fmla="*/ 12241355 w 12241355"/>
              <a:gd name="connsiteY1" fmla="*/ 0 h 4191000"/>
              <a:gd name="connsiteX2" fmla="*/ 12241355 w 12241355"/>
              <a:gd name="connsiteY2" fmla="*/ 4191000 h 4191000"/>
              <a:gd name="connsiteX3" fmla="*/ 0 w 12241355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1355" h="4191000">
                <a:moveTo>
                  <a:pt x="0" y="0"/>
                </a:moveTo>
                <a:lnTo>
                  <a:pt x="12241355" y="0"/>
                </a:lnTo>
                <a:lnTo>
                  <a:pt x="12241355" y="4191000"/>
                </a:lnTo>
                <a:lnTo>
                  <a:pt x="0" y="4191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C917B-CDEE-49FB-BA54-7873A5DE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889" y="3052916"/>
            <a:ext cx="3631906" cy="3419168"/>
          </a:xfrm>
          <a:custGeom>
            <a:avLst/>
            <a:gdLst>
              <a:gd name="connsiteX0" fmla="*/ 0 w 3631906"/>
              <a:gd name="connsiteY0" fmla="*/ 0 h 3419168"/>
              <a:gd name="connsiteX1" fmla="*/ 3631906 w 3631906"/>
              <a:gd name="connsiteY1" fmla="*/ 0 h 3419168"/>
              <a:gd name="connsiteX2" fmla="*/ 3631906 w 3631906"/>
              <a:gd name="connsiteY2" fmla="*/ 3419168 h 3419168"/>
              <a:gd name="connsiteX3" fmla="*/ 0 w 3631906"/>
              <a:gd name="connsiteY3" fmla="*/ 3419168 h 341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906" h="3419168">
                <a:moveTo>
                  <a:pt x="0" y="0"/>
                </a:moveTo>
                <a:lnTo>
                  <a:pt x="3631906" y="0"/>
                </a:lnTo>
                <a:lnTo>
                  <a:pt x="3631906" y="3419168"/>
                </a:lnTo>
                <a:lnTo>
                  <a:pt x="0" y="34191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2B66FC8-9E77-4807-A039-A42F458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3643" y="931608"/>
            <a:ext cx="1718359" cy="1221043"/>
          </a:xfrm>
          <a:custGeom>
            <a:avLst/>
            <a:gdLst>
              <a:gd name="connsiteX0" fmla="*/ 0 w 1718359"/>
              <a:gd name="connsiteY0" fmla="*/ 0 h 1221043"/>
              <a:gd name="connsiteX1" fmla="*/ 1718359 w 1718359"/>
              <a:gd name="connsiteY1" fmla="*/ 0 h 1221043"/>
              <a:gd name="connsiteX2" fmla="*/ 1718359 w 1718359"/>
              <a:gd name="connsiteY2" fmla="*/ 1221043 h 1221043"/>
              <a:gd name="connsiteX3" fmla="*/ 0 w 1718359"/>
              <a:gd name="connsiteY3" fmla="*/ 1221043 h 122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359" h="1221043">
                <a:moveTo>
                  <a:pt x="0" y="0"/>
                </a:moveTo>
                <a:lnTo>
                  <a:pt x="1718359" y="0"/>
                </a:lnTo>
                <a:lnTo>
                  <a:pt x="1718359" y="1221043"/>
                </a:lnTo>
                <a:lnTo>
                  <a:pt x="0" y="1221043"/>
                </a:lnTo>
                <a:close/>
              </a:path>
            </a:pathLst>
          </a:custGeom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ADF63E7-E5D7-45FC-AC4C-69A1EC90C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31017" y="931608"/>
            <a:ext cx="1718359" cy="1221043"/>
          </a:xfrm>
          <a:custGeom>
            <a:avLst/>
            <a:gdLst>
              <a:gd name="connsiteX0" fmla="*/ 0 w 1718359"/>
              <a:gd name="connsiteY0" fmla="*/ 0 h 1221043"/>
              <a:gd name="connsiteX1" fmla="*/ 1718359 w 1718359"/>
              <a:gd name="connsiteY1" fmla="*/ 0 h 1221043"/>
              <a:gd name="connsiteX2" fmla="*/ 1718359 w 1718359"/>
              <a:gd name="connsiteY2" fmla="*/ 1221043 h 1221043"/>
              <a:gd name="connsiteX3" fmla="*/ 0 w 1718359"/>
              <a:gd name="connsiteY3" fmla="*/ 1221043 h 122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359" h="1221043">
                <a:moveTo>
                  <a:pt x="0" y="0"/>
                </a:moveTo>
                <a:lnTo>
                  <a:pt x="1718359" y="0"/>
                </a:lnTo>
                <a:lnTo>
                  <a:pt x="1718359" y="1221043"/>
                </a:lnTo>
                <a:lnTo>
                  <a:pt x="0" y="1221043"/>
                </a:lnTo>
                <a:close/>
              </a:path>
            </a:pathLst>
          </a:custGeom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5FD8F9D-BB36-4278-A090-6B933783E8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8391" y="931608"/>
            <a:ext cx="1718359" cy="1221043"/>
          </a:xfrm>
          <a:custGeom>
            <a:avLst/>
            <a:gdLst>
              <a:gd name="connsiteX0" fmla="*/ 0 w 1718359"/>
              <a:gd name="connsiteY0" fmla="*/ 0 h 1221043"/>
              <a:gd name="connsiteX1" fmla="*/ 1718359 w 1718359"/>
              <a:gd name="connsiteY1" fmla="*/ 0 h 1221043"/>
              <a:gd name="connsiteX2" fmla="*/ 1718359 w 1718359"/>
              <a:gd name="connsiteY2" fmla="*/ 1221043 h 1221043"/>
              <a:gd name="connsiteX3" fmla="*/ 0 w 1718359"/>
              <a:gd name="connsiteY3" fmla="*/ 1221043 h 122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359" h="1221043">
                <a:moveTo>
                  <a:pt x="0" y="0"/>
                </a:moveTo>
                <a:lnTo>
                  <a:pt x="1718359" y="0"/>
                </a:lnTo>
                <a:lnTo>
                  <a:pt x="1718359" y="1221043"/>
                </a:lnTo>
                <a:lnTo>
                  <a:pt x="0" y="1221043"/>
                </a:lnTo>
                <a:close/>
              </a:path>
            </a:pathLst>
          </a:custGeom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A015FE-391D-4D54-B3D4-A38F43FCA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76370" y="800100"/>
            <a:ext cx="2391941" cy="1524000"/>
          </a:xfrm>
          <a:custGeom>
            <a:avLst/>
            <a:gdLst>
              <a:gd name="connsiteX0" fmla="*/ 0 w 2391941"/>
              <a:gd name="connsiteY0" fmla="*/ 0 h 1524000"/>
              <a:gd name="connsiteX1" fmla="*/ 2391941 w 2391941"/>
              <a:gd name="connsiteY1" fmla="*/ 0 h 1524000"/>
              <a:gd name="connsiteX2" fmla="*/ 2391941 w 2391941"/>
              <a:gd name="connsiteY2" fmla="*/ 1524000 h 1524000"/>
              <a:gd name="connsiteX3" fmla="*/ 0 w 2391941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941" h="1524000">
                <a:moveTo>
                  <a:pt x="0" y="0"/>
                </a:moveTo>
                <a:lnTo>
                  <a:pt x="2391941" y="0"/>
                </a:lnTo>
                <a:lnTo>
                  <a:pt x="2391941" y="1524000"/>
                </a:lnTo>
                <a:lnTo>
                  <a:pt x="0" y="1524000"/>
                </a:lnTo>
                <a:close/>
              </a:path>
            </a:pathLst>
          </a:custGeom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CAA2FB-36A2-433C-93A2-1FDDB02DFB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419100"/>
            <a:ext cx="4826632" cy="6019800"/>
          </a:xfrm>
          <a:custGeom>
            <a:avLst/>
            <a:gdLst>
              <a:gd name="connsiteX0" fmla="*/ 0 w 4826632"/>
              <a:gd name="connsiteY0" fmla="*/ 0 h 6019800"/>
              <a:gd name="connsiteX1" fmla="*/ 4826632 w 4826632"/>
              <a:gd name="connsiteY1" fmla="*/ 0 h 6019800"/>
              <a:gd name="connsiteX2" fmla="*/ 4826632 w 4826632"/>
              <a:gd name="connsiteY2" fmla="*/ 6019800 h 6019800"/>
              <a:gd name="connsiteX3" fmla="*/ 0 w 4826632"/>
              <a:gd name="connsiteY3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632" h="6019800">
                <a:moveTo>
                  <a:pt x="0" y="0"/>
                </a:moveTo>
                <a:lnTo>
                  <a:pt x="4826632" y="0"/>
                </a:lnTo>
                <a:lnTo>
                  <a:pt x="4826632" y="6019800"/>
                </a:lnTo>
                <a:lnTo>
                  <a:pt x="0" y="6019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16" grpId="0"/>
      <p:bldP spid="13" grpId="0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CE563F-BE94-409D-AC12-CA420E461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9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B3E124F-AF84-4CE0-B16B-7DD703E058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3610897"/>
            <a:ext cx="3333135" cy="2546556"/>
          </a:xfrm>
          <a:custGeom>
            <a:avLst/>
            <a:gdLst>
              <a:gd name="connsiteX0" fmla="*/ 0 w 3333135"/>
              <a:gd name="connsiteY0" fmla="*/ 0 h 2546556"/>
              <a:gd name="connsiteX1" fmla="*/ 3333135 w 3333135"/>
              <a:gd name="connsiteY1" fmla="*/ 0 h 2546556"/>
              <a:gd name="connsiteX2" fmla="*/ 3333135 w 3333135"/>
              <a:gd name="connsiteY2" fmla="*/ 2546556 h 2546556"/>
              <a:gd name="connsiteX3" fmla="*/ 0 w 3333135"/>
              <a:gd name="connsiteY3" fmla="*/ 2546556 h 25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135" h="2546556">
                <a:moveTo>
                  <a:pt x="0" y="0"/>
                </a:moveTo>
                <a:lnTo>
                  <a:pt x="3333135" y="0"/>
                </a:lnTo>
                <a:lnTo>
                  <a:pt x="3333135" y="2546556"/>
                </a:lnTo>
                <a:lnTo>
                  <a:pt x="0" y="25465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5FF1A3-8D1A-49CA-A3FE-487645463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1" y="700548"/>
            <a:ext cx="3333135" cy="2728453"/>
          </a:xfrm>
          <a:custGeom>
            <a:avLst/>
            <a:gdLst>
              <a:gd name="connsiteX0" fmla="*/ 0 w 3333135"/>
              <a:gd name="connsiteY0" fmla="*/ 0 h 2728453"/>
              <a:gd name="connsiteX1" fmla="*/ 3333135 w 3333135"/>
              <a:gd name="connsiteY1" fmla="*/ 0 h 2728453"/>
              <a:gd name="connsiteX2" fmla="*/ 3333135 w 3333135"/>
              <a:gd name="connsiteY2" fmla="*/ 2728453 h 2728453"/>
              <a:gd name="connsiteX3" fmla="*/ 0 w 3333135"/>
              <a:gd name="connsiteY3" fmla="*/ 2728453 h 27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135" h="2728453">
                <a:moveTo>
                  <a:pt x="0" y="0"/>
                </a:moveTo>
                <a:lnTo>
                  <a:pt x="3333135" y="0"/>
                </a:lnTo>
                <a:lnTo>
                  <a:pt x="3333135" y="2728453"/>
                </a:lnTo>
                <a:lnTo>
                  <a:pt x="0" y="27284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0D51D3-4674-48BE-8DD8-CC195ABF0A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9214" y="700549"/>
            <a:ext cx="7433186" cy="5456905"/>
          </a:xfrm>
          <a:custGeom>
            <a:avLst/>
            <a:gdLst>
              <a:gd name="connsiteX0" fmla="*/ 0 w 7433186"/>
              <a:gd name="connsiteY0" fmla="*/ 0 h 5456905"/>
              <a:gd name="connsiteX1" fmla="*/ 7433186 w 7433186"/>
              <a:gd name="connsiteY1" fmla="*/ 0 h 5456905"/>
              <a:gd name="connsiteX2" fmla="*/ 7433186 w 7433186"/>
              <a:gd name="connsiteY2" fmla="*/ 5456905 h 5456905"/>
              <a:gd name="connsiteX3" fmla="*/ 0 w 7433186"/>
              <a:gd name="connsiteY3" fmla="*/ 5456905 h 545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3186" h="5456905">
                <a:moveTo>
                  <a:pt x="0" y="0"/>
                </a:moveTo>
                <a:lnTo>
                  <a:pt x="7433186" y="0"/>
                </a:lnTo>
                <a:lnTo>
                  <a:pt x="7433186" y="5456905"/>
                </a:lnTo>
                <a:lnTo>
                  <a:pt x="0" y="54569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1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B0585B-23C2-4E7F-A333-6A93366B96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" y="2770189"/>
            <a:ext cx="2419350" cy="4087813"/>
          </a:xfrm>
          <a:custGeom>
            <a:avLst/>
            <a:gdLst>
              <a:gd name="connsiteX0" fmla="*/ 0 w 2419350"/>
              <a:gd name="connsiteY0" fmla="*/ 0 h 4087813"/>
              <a:gd name="connsiteX1" fmla="*/ 2419350 w 2419350"/>
              <a:gd name="connsiteY1" fmla="*/ 0 h 4087813"/>
              <a:gd name="connsiteX2" fmla="*/ 2419350 w 2419350"/>
              <a:gd name="connsiteY2" fmla="*/ 4087813 h 4087813"/>
              <a:gd name="connsiteX3" fmla="*/ 0 w 2419350"/>
              <a:gd name="connsiteY3" fmla="*/ 4087813 h 408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350" h="4087813">
                <a:moveTo>
                  <a:pt x="0" y="0"/>
                </a:moveTo>
                <a:lnTo>
                  <a:pt x="2419350" y="0"/>
                </a:lnTo>
                <a:lnTo>
                  <a:pt x="2419350" y="4087813"/>
                </a:lnTo>
                <a:lnTo>
                  <a:pt x="0" y="40878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45AE7E-A226-4661-B343-1D1C9B4DA6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626" y="1"/>
            <a:ext cx="3215148" cy="5810865"/>
          </a:xfrm>
          <a:custGeom>
            <a:avLst/>
            <a:gdLst>
              <a:gd name="connsiteX0" fmla="*/ 0 w 3215148"/>
              <a:gd name="connsiteY0" fmla="*/ 0 h 5810865"/>
              <a:gd name="connsiteX1" fmla="*/ 3215148 w 3215148"/>
              <a:gd name="connsiteY1" fmla="*/ 0 h 5810865"/>
              <a:gd name="connsiteX2" fmla="*/ 3215148 w 3215148"/>
              <a:gd name="connsiteY2" fmla="*/ 5810865 h 5810865"/>
              <a:gd name="connsiteX3" fmla="*/ 0 w 3215148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148" h="5810865">
                <a:moveTo>
                  <a:pt x="0" y="0"/>
                </a:moveTo>
                <a:lnTo>
                  <a:pt x="3215148" y="0"/>
                </a:lnTo>
                <a:lnTo>
                  <a:pt x="3215148" y="5810865"/>
                </a:lnTo>
                <a:lnTo>
                  <a:pt x="0" y="58108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0D4899-3F3C-400E-B5A2-03C9F25316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5651" y="1418195"/>
            <a:ext cx="3293594" cy="4333676"/>
          </a:xfrm>
          <a:custGeom>
            <a:avLst/>
            <a:gdLst>
              <a:gd name="connsiteX0" fmla="*/ 0 w 3293594"/>
              <a:gd name="connsiteY0" fmla="*/ 0 h 4333676"/>
              <a:gd name="connsiteX1" fmla="*/ 3293594 w 3293594"/>
              <a:gd name="connsiteY1" fmla="*/ 0 h 4333676"/>
              <a:gd name="connsiteX2" fmla="*/ 3293594 w 3293594"/>
              <a:gd name="connsiteY2" fmla="*/ 4333676 h 4333676"/>
              <a:gd name="connsiteX3" fmla="*/ 0 w 3293594"/>
              <a:gd name="connsiteY3" fmla="*/ 4333676 h 433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594" h="4333676">
                <a:moveTo>
                  <a:pt x="0" y="0"/>
                </a:moveTo>
                <a:lnTo>
                  <a:pt x="3293594" y="0"/>
                </a:lnTo>
                <a:lnTo>
                  <a:pt x="3293594" y="4333676"/>
                </a:lnTo>
                <a:lnTo>
                  <a:pt x="0" y="4333676"/>
                </a:lnTo>
                <a:close/>
              </a:path>
            </a:pathLst>
          </a:custGeom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0EC917A-96C5-41C1-BA46-A51B45D2C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89200" y="3308828"/>
            <a:ext cx="3165750" cy="1994508"/>
          </a:xfrm>
          <a:custGeom>
            <a:avLst/>
            <a:gdLst>
              <a:gd name="connsiteX0" fmla="*/ 0 w 3165750"/>
              <a:gd name="connsiteY0" fmla="*/ 0 h 1994508"/>
              <a:gd name="connsiteX1" fmla="*/ 3165750 w 3165750"/>
              <a:gd name="connsiteY1" fmla="*/ 0 h 1994508"/>
              <a:gd name="connsiteX2" fmla="*/ 3165750 w 3165750"/>
              <a:gd name="connsiteY2" fmla="*/ 1994508 h 1994508"/>
              <a:gd name="connsiteX3" fmla="*/ 0 w 3165750"/>
              <a:gd name="connsiteY3" fmla="*/ 1994508 h 199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750" h="1994508">
                <a:moveTo>
                  <a:pt x="0" y="0"/>
                </a:moveTo>
                <a:lnTo>
                  <a:pt x="3165750" y="0"/>
                </a:lnTo>
                <a:lnTo>
                  <a:pt x="3165750" y="1994508"/>
                </a:lnTo>
                <a:lnTo>
                  <a:pt x="0" y="1994508"/>
                </a:lnTo>
                <a:close/>
              </a:path>
            </a:pathLst>
          </a:custGeom>
          <a:effectLst>
            <a:outerShdw blurRad="4445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57CBF4-7F4A-40B9-87BB-6DAD622686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4153" y="1950560"/>
            <a:ext cx="3165750" cy="1651808"/>
          </a:xfrm>
          <a:custGeom>
            <a:avLst/>
            <a:gdLst>
              <a:gd name="connsiteX0" fmla="*/ 0 w 3165750"/>
              <a:gd name="connsiteY0" fmla="*/ 0 h 1651808"/>
              <a:gd name="connsiteX1" fmla="*/ 3165750 w 3165750"/>
              <a:gd name="connsiteY1" fmla="*/ 0 h 1651808"/>
              <a:gd name="connsiteX2" fmla="*/ 3165750 w 3165750"/>
              <a:gd name="connsiteY2" fmla="*/ 1651808 h 1651808"/>
              <a:gd name="connsiteX3" fmla="*/ 0 w 3165750"/>
              <a:gd name="connsiteY3" fmla="*/ 1651808 h 165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750" h="1651808">
                <a:moveTo>
                  <a:pt x="0" y="0"/>
                </a:moveTo>
                <a:lnTo>
                  <a:pt x="3165750" y="0"/>
                </a:lnTo>
                <a:lnTo>
                  <a:pt x="3165750" y="1651808"/>
                </a:lnTo>
                <a:lnTo>
                  <a:pt x="0" y="1651808"/>
                </a:lnTo>
                <a:close/>
              </a:path>
            </a:pathLst>
          </a:custGeom>
          <a:effectLst>
            <a:outerShdw blurRad="4445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DBF761-9D0E-4F50-BEA3-E4B80B1B9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600" y="1637615"/>
            <a:ext cx="5867400" cy="5220385"/>
          </a:xfrm>
          <a:custGeom>
            <a:avLst/>
            <a:gdLst>
              <a:gd name="connsiteX0" fmla="*/ 0 w 5867400"/>
              <a:gd name="connsiteY0" fmla="*/ 0 h 5418063"/>
              <a:gd name="connsiteX1" fmla="*/ 5867400 w 5867400"/>
              <a:gd name="connsiteY1" fmla="*/ 0 h 5418063"/>
              <a:gd name="connsiteX2" fmla="*/ 5867400 w 5867400"/>
              <a:gd name="connsiteY2" fmla="*/ 5418063 h 5418063"/>
              <a:gd name="connsiteX3" fmla="*/ 0 w 5867400"/>
              <a:gd name="connsiteY3" fmla="*/ 5418063 h 541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5418063">
                <a:moveTo>
                  <a:pt x="0" y="0"/>
                </a:moveTo>
                <a:lnTo>
                  <a:pt x="5867400" y="0"/>
                </a:lnTo>
                <a:lnTo>
                  <a:pt x="5867400" y="5418063"/>
                </a:lnTo>
                <a:lnTo>
                  <a:pt x="0" y="5418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061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3C2DF26-F5A5-44E1-A126-62B5D11E99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9142" y="266699"/>
            <a:ext cx="2365209" cy="3688445"/>
          </a:xfrm>
          <a:custGeom>
            <a:avLst/>
            <a:gdLst>
              <a:gd name="connsiteX0" fmla="*/ 0 w 2365209"/>
              <a:gd name="connsiteY0" fmla="*/ 0 h 3688445"/>
              <a:gd name="connsiteX1" fmla="*/ 2365209 w 2365209"/>
              <a:gd name="connsiteY1" fmla="*/ 0 h 3688445"/>
              <a:gd name="connsiteX2" fmla="*/ 2365209 w 2365209"/>
              <a:gd name="connsiteY2" fmla="*/ 3688445 h 3688445"/>
              <a:gd name="connsiteX3" fmla="*/ 0 w 2365209"/>
              <a:gd name="connsiteY3" fmla="*/ 3688445 h 368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209" h="3688445">
                <a:moveTo>
                  <a:pt x="0" y="0"/>
                </a:moveTo>
                <a:lnTo>
                  <a:pt x="2365209" y="0"/>
                </a:lnTo>
                <a:lnTo>
                  <a:pt x="2365209" y="3688445"/>
                </a:lnTo>
                <a:lnTo>
                  <a:pt x="0" y="36884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C9DB208-D68F-4AC5-BB69-FC9E53FC2B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13932" y="266700"/>
            <a:ext cx="2365209" cy="3438525"/>
          </a:xfrm>
          <a:custGeom>
            <a:avLst/>
            <a:gdLst>
              <a:gd name="connsiteX0" fmla="*/ 0 w 2365209"/>
              <a:gd name="connsiteY0" fmla="*/ 0 h 3438525"/>
              <a:gd name="connsiteX1" fmla="*/ 2365209 w 2365209"/>
              <a:gd name="connsiteY1" fmla="*/ 0 h 3438525"/>
              <a:gd name="connsiteX2" fmla="*/ 2365209 w 2365209"/>
              <a:gd name="connsiteY2" fmla="*/ 3438525 h 3438525"/>
              <a:gd name="connsiteX3" fmla="*/ 0 w 2365209"/>
              <a:gd name="connsiteY3" fmla="*/ 3438525 h 343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209" h="3438525">
                <a:moveTo>
                  <a:pt x="0" y="0"/>
                </a:moveTo>
                <a:lnTo>
                  <a:pt x="2365209" y="0"/>
                </a:lnTo>
                <a:lnTo>
                  <a:pt x="2365209" y="3438525"/>
                </a:lnTo>
                <a:lnTo>
                  <a:pt x="0" y="34385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CF0C81-8295-4A0B-B84A-1919E17A7A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48722" y="266699"/>
            <a:ext cx="2365209" cy="3158645"/>
          </a:xfrm>
          <a:custGeom>
            <a:avLst/>
            <a:gdLst>
              <a:gd name="connsiteX0" fmla="*/ 0 w 2365209"/>
              <a:gd name="connsiteY0" fmla="*/ 0 h 3158645"/>
              <a:gd name="connsiteX1" fmla="*/ 2365209 w 2365209"/>
              <a:gd name="connsiteY1" fmla="*/ 0 h 3158645"/>
              <a:gd name="connsiteX2" fmla="*/ 2365209 w 2365209"/>
              <a:gd name="connsiteY2" fmla="*/ 3158645 h 3158645"/>
              <a:gd name="connsiteX3" fmla="*/ 0 w 2365209"/>
              <a:gd name="connsiteY3" fmla="*/ 3158645 h 31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209" h="3158645">
                <a:moveTo>
                  <a:pt x="0" y="0"/>
                </a:moveTo>
                <a:lnTo>
                  <a:pt x="2365209" y="0"/>
                </a:lnTo>
                <a:lnTo>
                  <a:pt x="2365209" y="3158645"/>
                </a:lnTo>
                <a:lnTo>
                  <a:pt x="0" y="31586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E893C0-968E-464D-8D31-0DA66AB15D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650" y="266700"/>
            <a:ext cx="4601072" cy="3562350"/>
          </a:xfrm>
          <a:custGeom>
            <a:avLst/>
            <a:gdLst>
              <a:gd name="connsiteX0" fmla="*/ 0 w 4601072"/>
              <a:gd name="connsiteY0" fmla="*/ 0 h 3562350"/>
              <a:gd name="connsiteX1" fmla="*/ 4601072 w 4601072"/>
              <a:gd name="connsiteY1" fmla="*/ 0 h 3562350"/>
              <a:gd name="connsiteX2" fmla="*/ 4601072 w 4601072"/>
              <a:gd name="connsiteY2" fmla="*/ 3562350 h 3562350"/>
              <a:gd name="connsiteX3" fmla="*/ 0 w 4601072"/>
              <a:gd name="connsiteY3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1072" h="3562350">
                <a:moveTo>
                  <a:pt x="0" y="0"/>
                </a:moveTo>
                <a:lnTo>
                  <a:pt x="4601072" y="0"/>
                </a:lnTo>
                <a:lnTo>
                  <a:pt x="4601072" y="3562350"/>
                </a:lnTo>
                <a:lnTo>
                  <a:pt x="0" y="3562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2" grpId="0"/>
      <p:bldP spid="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79192DE-2704-497D-A0A8-B7B956CD04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3975" y="5319984"/>
            <a:ext cx="3358025" cy="1538017"/>
          </a:xfrm>
          <a:custGeom>
            <a:avLst/>
            <a:gdLst>
              <a:gd name="connsiteX0" fmla="*/ 0 w 3358025"/>
              <a:gd name="connsiteY0" fmla="*/ 0 h 1538017"/>
              <a:gd name="connsiteX1" fmla="*/ 3358025 w 3358025"/>
              <a:gd name="connsiteY1" fmla="*/ 0 h 1538017"/>
              <a:gd name="connsiteX2" fmla="*/ 3358025 w 3358025"/>
              <a:gd name="connsiteY2" fmla="*/ 1538017 h 1538017"/>
              <a:gd name="connsiteX3" fmla="*/ 0 w 3358025"/>
              <a:gd name="connsiteY3" fmla="*/ 1538017 h 153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8025" h="1538017">
                <a:moveTo>
                  <a:pt x="0" y="0"/>
                </a:moveTo>
                <a:lnTo>
                  <a:pt x="3358025" y="0"/>
                </a:lnTo>
                <a:lnTo>
                  <a:pt x="3358025" y="1538017"/>
                </a:lnTo>
                <a:lnTo>
                  <a:pt x="0" y="15380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4880A17-5176-4571-82D5-AF923899BC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23961" y="0"/>
            <a:ext cx="3368039" cy="3695700"/>
          </a:xfrm>
          <a:custGeom>
            <a:avLst/>
            <a:gdLst>
              <a:gd name="connsiteX0" fmla="*/ 0 w 3354393"/>
              <a:gd name="connsiteY0" fmla="*/ 0 h 3695700"/>
              <a:gd name="connsiteX1" fmla="*/ 3354393 w 3354393"/>
              <a:gd name="connsiteY1" fmla="*/ 0 h 3695700"/>
              <a:gd name="connsiteX2" fmla="*/ 3354393 w 3354393"/>
              <a:gd name="connsiteY2" fmla="*/ 3695700 h 3695700"/>
              <a:gd name="connsiteX3" fmla="*/ 0 w 3354393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393" h="3695700">
                <a:moveTo>
                  <a:pt x="0" y="0"/>
                </a:moveTo>
                <a:lnTo>
                  <a:pt x="3354393" y="0"/>
                </a:lnTo>
                <a:lnTo>
                  <a:pt x="3354393" y="3695700"/>
                </a:lnTo>
                <a:lnTo>
                  <a:pt x="0" y="3695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70DDAE6-EF15-4B51-A03E-5D090E78B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9584" y="1789815"/>
            <a:ext cx="3344377" cy="3530168"/>
          </a:xfrm>
          <a:custGeom>
            <a:avLst/>
            <a:gdLst>
              <a:gd name="connsiteX0" fmla="*/ 0 w 3344377"/>
              <a:gd name="connsiteY0" fmla="*/ 0 h 3530168"/>
              <a:gd name="connsiteX1" fmla="*/ 3344377 w 3344377"/>
              <a:gd name="connsiteY1" fmla="*/ 0 h 3530168"/>
              <a:gd name="connsiteX2" fmla="*/ 3344377 w 3344377"/>
              <a:gd name="connsiteY2" fmla="*/ 3530168 h 3530168"/>
              <a:gd name="connsiteX3" fmla="*/ 0 w 3344377"/>
              <a:gd name="connsiteY3" fmla="*/ 3530168 h 353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7" h="3530168">
                <a:moveTo>
                  <a:pt x="0" y="0"/>
                </a:moveTo>
                <a:lnTo>
                  <a:pt x="3344377" y="0"/>
                </a:lnTo>
                <a:lnTo>
                  <a:pt x="3344377" y="3530168"/>
                </a:lnTo>
                <a:lnTo>
                  <a:pt x="0" y="353016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DD6158-B02E-4BFB-9D93-EA4A08949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479584" cy="6858000"/>
          </a:xfrm>
          <a:custGeom>
            <a:avLst/>
            <a:gdLst>
              <a:gd name="connsiteX0" fmla="*/ 0 w 5479584"/>
              <a:gd name="connsiteY0" fmla="*/ 0 h 6858000"/>
              <a:gd name="connsiteX1" fmla="*/ 5479584 w 5479584"/>
              <a:gd name="connsiteY1" fmla="*/ 0 h 6858000"/>
              <a:gd name="connsiteX2" fmla="*/ 5479584 w 5479584"/>
              <a:gd name="connsiteY2" fmla="*/ 6858000 h 6858000"/>
              <a:gd name="connsiteX3" fmla="*/ 0 w 54795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584" h="6858000">
                <a:moveTo>
                  <a:pt x="0" y="0"/>
                </a:moveTo>
                <a:lnTo>
                  <a:pt x="5479584" y="0"/>
                </a:lnTo>
                <a:lnTo>
                  <a:pt x="5479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2" grpId="0"/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76DBC02-1F21-4934-8DC2-4E1BFFB231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0308" y="198367"/>
            <a:ext cx="2538793" cy="4438921"/>
          </a:xfrm>
          <a:custGeom>
            <a:avLst/>
            <a:gdLst>
              <a:gd name="connsiteX0" fmla="*/ 0 w 2538793"/>
              <a:gd name="connsiteY0" fmla="*/ 0 h 4438921"/>
              <a:gd name="connsiteX1" fmla="*/ 2538793 w 2538793"/>
              <a:gd name="connsiteY1" fmla="*/ 0 h 4438921"/>
              <a:gd name="connsiteX2" fmla="*/ 2538793 w 2538793"/>
              <a:gd name="connsiteY2" fmla="*/ 4438921 h 4438921"/>
              <a:gd name="connsiteX3" fmla="*/ 0 w 2538793"/>
              <a:gd name="connsiteY3" fmla="*/ 4438921 h 443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793" h="4438921">
                <a:moveTo>
                  <a:pt x="0" y="0"/>
                </a:moveTo>
                <a:lnTo>
                  <a:pt x="2538793" y="0"/>
                </a:lnTo>
                <a:lnTo>
                  <a:pt x="2538793" y="4438921"/>
                </a:lnTo>
                <a:lnTo>
                  <a:pt x="0" y="44389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268C3D-AC27-4A93-934C-15A4FD811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9819" y="198366"/>
            <a:ext cx="3163874" cy="2400300"/>
          </a:xfrm>
          <a:custGeom>
            <a:avLst/>
            <a:gdLst>
              <a:gd name="connsiteX0" fmla="*/ 0 w 3163874"/>
              <a:gd name="connsiteY0" fmla="*/ 0 h 2400300"/>
              <a:gd name="connsiteX1" fmla="*/ 3163874 w 3163874"/>
              <a:gd name="connsiteY1" fmla="*/ 0 h 2400300"/>
              <a:gd name="connsiteX2" fmla="*/ 3163874 w 3163874"/>
              <a:gd name="connsiteY2" fmla="*/ 2400300 h 2400300"/>
              <a:gd name="connsiteX3" fmla="*/ 0 w 3163874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874" h="2400300">
                <a:moveTo>
                  <a:pt x="0" y="0"/>
                </a:moveTo>
                <a:lnTo>
                  <a:pt x="3163874" y="0"/>
                </a:lnTo>
                <a:lnTo>
                  <a:pt x="3163874" y="2400300"/>
                </a:lnTo>
                <a:lnTo>
                  <a:pt x="0" y="2400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413587-CA93-4BFA-93D9-FB8DF037CD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413" y="208029"/>
            <a:ext cx="2538793" cy="4438921"/>
          </a:xfrm>
          <a:custGeom>
            <a:avLst/>
            <a:gdLst>
              <a:gd name="connsiteX0" fmla="*/ 0 w 2538793"/>
              <a:gd name="connsiteY0" fmla="*/ 0 h 4438921"/>
              <a:gd name="connsiteX1" fmla="*/ 2538793 w 2538793"/>
              <a:gd name="connsiteY1" fmla="*/ 0 h 4438921"/>
              <a:gd name="connsiteX2" fmla="*/ 2538793 w 2538793"/>
              <a:gd name="connsiteY2" fmla="*/ 4438921 h 4438921"/>
              <a:gd name="connsiteX3" fmla="*/ 0 w 2538793"/>
              <a:gd name="connsiteY3" fmla="*/ 4438921 h 443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793" h="4438921">
                <a:moveTo>
                  <a:pt x="0" y="0"/>
                </a:moveTo>
                <a:lnTo>
                  <a:pt x="2538793" y="0"/>
                </a:lnTo>
                <a:lnTo>
                  <a:pt x="2538793" y="4438921"/>
                </a:lnTo>
                <a:lnTo>
                  <a:pt x="0" y="44389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CA3B12-2EA1-4118-A1AD-87F39006A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208028"/>
            <a:ext cx="2538793" cy="3695700"/>
          </a:xfrm>
          <a:custGeom>
            <a:avLst/>
            <a:gdLst>
              <a:gd name="connsiteX0" fmla="*/ 0 w 2538793"/>
              <a:gd name="connsiteY0" fmla="*/ 0 h 3695700"/>
              <a:gd name="connsiteX1" fmla="*/ 2538793 w 2538793"/>
              <a:gd name="connsiteY1" fmla="*/ 0 h 3695700"/>
              <a:gd name="connsiteX2" fmla="*/ 2538793 w 2538793"/>
              <a:gd name="connsiteY2" fmla="*/ 3695700 h 3695700"/>
              <a:gd name="connsiteX3" fmla="*/ 0 w 2538793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793" h="3695700">
                <a:moveTo>
                  <a:pt x="0" y="0"/>
                </a:moveTo>
                <a:lnTo>
                  <a:pt x="2538793" y="0"/>
                </a:lnTo>
                <a:lnTo>
                  <a:pt x="2538793" y="3695700"/>
                </a:lnTo>
                <a:lnTo>
                  <a:pt x="0" y="3695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2" grpId="0"/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88AFEA8-1600-42C9-9C53-8500A202B1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7230" y="2551638"/>
            <a:ext cx="2454770" cy="4306359"/>
          </a:xfrm>
          <a:custGeom>
            <a:avLst/>
            <a:gdLst>
              <a:gd name="connsiteX0" fmla="*/ 0 w 2454770"/>
              <a:gd name="connsiteY0" fmla="*/ 0 h 4306359"/>
              <a:gd name="connsiteX1" fmla="*/ 2454770 w 2454770"/>
              <a:gd name="connsiteY1" fmla="*/ 0 h 4306359"/>
              <a:gd name="connsiteX2" fmla="*/ 2454770 w 2454770"/>
              <a:gd name="connsiteY2" fmla="*/ 4306359 h 4306359"/>
              <a:gd name="connsiteX3" fmla="*/ 0 w 2454770"/>
              <a:gd name="connsiteY3" fmla="*/ 4306359 h 430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770" h="4306359">
                <a:moveTo>
                  <a:pt x="0" y="0"/>
                </a:moveTo>
                <a:lnTo>
                  <a:pt x="2454770" y="0"/>
                </a:lnTo>
                <a:lnTo>
                  <a:pt x="2454770" y="4306359"/>
                </a:lnTo>
                <a:lnTo>
                  <a:pt x="0" y="43063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A262D42-6A5A-43EE-9EF7-547C11553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9411" y="2551641"/>
            <a:ext cx="2454770" cy="4306359"/>
          </a:xfrm>
          <a:custGeom>
            <a:avLst/>
            <a:gdLst>
              <a:gd name="connsiteX0" fmla="*/ 0 w 2454770"/>
              <a:gd name="connsiteY0" fmla="*/ 0 h 4306359"/>
              <a:gd name="connsiteX1" fmla="*/ 2454770 w 2454770"/>
              <a:gd name="connsiteY1" fmla="*/ 0 h 4306359"/>
              <a:gd name="connsiteX2" fmla="*/ 2454770 w 2454770"/>
              <a:gd name="connsiteY2" fmla="*/ 4306359 h 4306359"/>
              <a:gd name="connsiteX3" fmla="*/ 0 w 2454770"/>
              <a:gd name="connsiteY3" fmla="*/ 4306359 h 430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770" h="4306359">
                <a:moveTo>
                  <a:pt x="0" y="0"/>
                </a:moveTo>
                <a:lnTo>
                  <a:pt x="2454770" y="0"/>
                </a:lnTo>
                <a:lnTo>
                  <a:pt x="2454770" y="4306359"/>
                </a:lnTo>
                <a:lnTo>
                  <a:pt x="0" y="43063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F0CA23E-785F-4764-9DAE-08867A6F48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8300" y="-7960"/>
            <a:ext cx="2416472" cy="2846409"/>
          </a:xfrm>
          <a:custGeom>
            <a:avLst/>
            <a:gdLst>
              <a:gd name="connsiteX0" fmla="*/ 0 w 2416472"/>
              <a:gd name="connsiteY0" fmla="*/ 0 h 2846409"/>
              <a:gd name="connsiteX1" fmla="*/ 2416472 w 2416472"/>
              <a:gd name="connsiteY1" fmla="*/ 0 h 2846409"/>
              <a:gd name="connsiteX2" fmla="*/ 2416472 w 2416472"/>
              <a:gd name="connsiteY2" fmla="*/ 2458149 h 2846409"/>
              <a:gd name="connsiteX3" fmla="*/ 1601466 w 2416472"/>
              <a:gd name="connsiteY3" fmla="*/ 2458149 h 2846409"/>
              <a:gd name="connsiteX4" fmla="*/ 1601466 w 2416472"/>
              <a:gd name="connsiteY4" fmla="*/ 2846409 h 2846409"/>
              <a:gd name="connsiteX5" fmla="*/ 0 w 2416472"/>
              <a:gd name="connsiteY5" fmla="*/ 2846409 h 284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6472" h="2846409">
                <a:moveTo>
                  <a:pt x="0" y="0"/>
                </a:moveTo>
                <a:lnTo>
                  <a:pt x="2416472" y="0"/>
                </a:lnTo>
                <a:lnTo>
                  <a:pt x="2416472" y="2458149"/>
                </a:lnTo>
                <a:lnTo>
                  <a:pt x="1601466" y="2458149"/>
                </a:lnTo>
                <a:lnTo>
                  <a:pt x="1601466" y="2846409"/>
                </a:lnTo>
                <a:lnTo>
                  <a:pt x="0" y="28464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2D668DD-91DD-4F28-ABF5-5B8F543B87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7959"/>
            <a:ext cx="5345251" cy="2846409"/>
          </a:xfrm>
          <a:custGeom>
            <a:avLst/>
            <a:gdLst>
              <a:gd name="connsiteX0" fmla="*/ 0 w 5345251"/>
              <a:gd name="connsiteY0" fmla="*/ 0 h 2846409"/>
              <a:gd name="connsiteX1" fmla="*/ 5345251 w 5345251"/>
              <a:gd name="connsiteY1" fmla="*/ 0 h 2846409"/>
              <a:gd name="connsiteX2" fmla="*/ 5345251 w 5345251"/>
              <a:gd name="connsiteY2" fmla="*/ 2846409 h 2846409"/>
              <a:gd name="connsiteX3" fmla="*/ 0 w 5345251"/>
              <a:gd name="connsiteY3" fmla="*/ 2846409 h 284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5251" h="2846409">
                <a:moveTo>
                  <a:pt x="0" y="0"/>
                </a:moveTo>
                <a:lnTo>
                  <a:pt x="5345251" y="0"/>
                </a:lnTo>
                <a:lnTo>
                  <a:pt x="5345251" y="2846409"/>
                </a:lnTo>
                <a:lnTo>
                  <a:pt x="0" y="28464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3" grpId="0"/>
      <p:bldP spid="10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6092D5-3F93-45B7-8CBE-68DDE151F0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2526" y="2981324"/>
            <a:ext cx="3144675" cy="3941690"/>
          </a:xfrm>
          <a:custGeom>
            <a:avLst/>
            <a:gdLst>
              <a:gd name="connsiteX0" fmla="*/ 908151 w 3144675"/>
              <a:gd name="connsiteY0" fmla="*/ 0 h 3941690"/>
              <a:gd name="connsiteX1" fmla="*/ 3144675 w 3144675"/>
              <a:gd name="connsiteY1" fmla="*/ 0 h 3941690"/>
              <a:gd name="connsiteX2" fmla="*/ 2236524 w 3144675"/>
              <a:gd name="connsiteY2" fmla="*/ 3941690 h 3941690"/>
              <a:gd name="connsiteX3" fmla="*/ 0 w 3144675"/>
              <a:gd name="connsiteY3" fmla="*/ 3941690 h 39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4675" h="3941690">
                <a:moveTo>
                  <a:pt x="908151" y="0"/>
                </a:moveTo>
                <a:lnTo>
                  <a:pt x="3144675" y="0"/>
                </a:lnTo>
                <a:lnTo>
                  <a:pt x="2236524" y="3941690"/>
                </a:lnTo>
                <a:lnTo>
                  <a:pt x="0" y="39416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73BB52-647A-44C2-8DC5-1FBA0B334B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43850" y="0"/>
            <a:ext cx="3362782" cy="4495800"/>
          </a:xfrm>
          <a:custGeom>
            <a:avLst/>
            <a:gdLst>
              <a:gd name="connsiteX0" fmla="*/ 883739 w 3362782"/>
              <a:gd name="connsiteY0" fmla="*/ 0 h 4495800"/>
              <a:gd name="connsiteX1" fmla="*/ 3362782 w 3362782"/>
              <a:gd name="connsiteY1" fmla="*/ 0 h 4495800"/>
              <a:gd name="connsiteX2" fmla="*/ 2479043 w 3362782"/>
              <a:gd name="connsiteY2" fmla="*/ 4495800 h 4495800"/>
              <a:gd name="connsiteX3" fmla="*/ 0 w 3362782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782" h="4495800">
                <a:moveTo>
                  <a:pt x="883739" y="0"/>
                </a:moveTo>
                <a:lnTo>
                  <a:pt x="3362782" y="0"/>
                </a:lnTo>
                <a:lnTo>
                  <a:pt x="2479043" y="4495800"/>
                </a:lnTo>
                <a:lnTo>
                  <a:pt x="0" y="4495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7C5558-31E0-4E43-91CC-1847683C3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7114" y="1485900"/>
            <a:ext cx="3206103" cy="4210050"/>
          </a:xfrm>
          <a:custGeom>
            <a:avLst/>
            <a:gdLst>
              <a:gd name="connsiteX0" fmla="*/ 887033 w 3206103"/>
              <a:gd name="connsiteY0" fmla="*/ 0 h 4210050"/>
              <a:gd name="connsiteX1" fmla="*/ 3206103 w 3206103"/>
              <a:gd name="connsiteY1" fmla="*/ 0 h 4210050"/>
              <a:gd name="connsiteX2" fmla="*/ 2319070 w 3206103"/>
              <a:gd name="connsiteY2" fmla="*/ 4210050 h 4210050"/>
              <a:gd name="connsiteX3" fmla="*/ 0 w 3206103"/>
              <a:gd name="connsiteY3" fmla="*/ 4210050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103" h="4210050">
                <a:moveTo>
                  <a:pt x="887033" y="0"/>
                </a:moveTo>
                <a:lnTo>
                  <a:pt x="3206103" y="0"/>
                </a:lnTo>
                <a:lnTo>
                  <a:pt x="2319070" y="4210050"/>
                </a:lnTo>
                <a:lnTo>
                  <a:pt x="0" y="4210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0D7629-573B-4DC5-B426-63C39A0A42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5"/>
            <a:ext cx="12192004" cy="4895851"/>
          </a:xfrm>
          <a:custGeom>
            <a:avLst/>
            <a:gdLst>
              <a:gd name="connsiteX0" fmla="*/ 0 w 12192004"/>
              <a:gd name="connsiteY0" fmla="*/ 0 h 4895851"/>
              <a:gd name="connsiteX1" fmla="*/ 12192004 w 12192004"/>
              <a:gd name="connsiteY1" fmla="*/ 0 h 4895851"/>
              <a:gd name="connsiteX2" fmla="*/ 12192004 w 12192004"/>
              <a:gd name="connsiteY2" fmla="*/ 2846742 h 4895851"/>
              <a:gd name="connsiteX3" fmla="*/ 6096002 w 12192004"/>
              <a:gd name="connsiteY3" fmla="*/ 4895851 h 4895851"/>
              <a:gd name="connsiteX4" fmla="*/ 0 w 12192004"/>
              <a:gd name="connsiteY4" fmla="*/ 2846742 h 48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4" h="4895851">
                <a:moveTo>
                  <a:pt x="0" y="0"/>
                </a:moveTo>
                <a:lnTo>
                  <a:pt x="12192004" y="0"/>
                </a:lnTo>
                <a:lnTo>
                  <a:pt x="12192004" y="2846742"/>
                </a:lnTo>
                <a:lnTo>
                  <a:pt x="6096002" y="4895851"/>
                </a:lnTo>
                <a:lnTo>
                  <a:pt x="0" y="28467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593C68FD-E4BE-4394-86A8-A93379A08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2555" y="0"/>
            <a:ext cx="6366891" cy="6858000"/>
          </a:xfrm>
          <a:custGeom>
            <a:avLst/>
            <a:gdLst>
              <a:gd name="connsiteX0" fmla="*/ 3946819 w 6366890"/>
              <a:gd name="connsiteY0" fmla="*/ 2603978 h 6858000"/>
              <a:gd name="connsiteX1" fmla="*/ 6366890 w 6366890"/>
              <a:gd name="connsiteY1" fmla="*/ 2603978 h 6858000"/>
              <a:gd name="connsiteX2" fmla="*/ 3129111 w 6366890"/>
              <a:gd name="connsiteY2" fmla="*/ 6858000 h 6858000"/>
              <a:gd name="connsiteX3" fmla="*/ 709040 w 6366890"/>
              <a:gd name="connsiteY3" fmla="*/ 6858000 h 6858000"/>
              <a:gd name="connsiteX4" fmla="*/ 3262308 w 6366890"/>
              <a:gd name="connsiteY4" fmla="*/ 0 h 6858000"/>
              <a:gd name="connsiteX5" fmla="*/ 5700713 w 6366890"/>
              <a:gd name="connsiteY5" fmla="*/ 0 h 6858000"/>
              <a:gd name="connsiteX6" fmla="*/ 2438405 w 6366890"/>
              <a:gd name="connsiteY6" fmla="*/ 4286250 h 6858000"/>
              <a:gd name="connsiteX7" fmla="*/ 0 w 6366890"/>
              <a:gd name="connsiteY7" fmla="*/ 4286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6890" h="6858000">
                <a:moveTo>
                  <a:pt x="3946819" y="2603978"/>
                </a:moveTo>
                <a:lnTo>
                  <a:pt x="6366890" y="2603978"/>
                </a:lnTo>
                <a:lnTo>
                  <a:pt x="3129111" y="6858000"/>
                </a:lnTo>
                <a:lnTo>
                  <a:pt x="709040" y="6858000"/>
                </a:lnTo>
                <a:close/>
                <a:moveTo>
                  <a:pt x="3262308" y="0"/>
                </a:moveTo>
                <a:lnTo>
                  <a:pt x="5700713" y="0"/>
                </a:lnTo>
                <a:lnTo>
                  <a:pt x="2438405" y="4286250"/>
                </a:lnTo>
                <a:lnTo>
                  <a:pt x="0" y="4286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28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3B1976-92BF-4793-AA0E-E82C5D363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0" y="357188"/>
            <a:ext cx="11544300" cy="6157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19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6E0CDB-6FB2-431D-A0B7-185404BA29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9317" y="2481242"/>
            <a:ext cx="3366125" cy="1263770"/>
          </a:xfrm>
          <a:custGeom>
            <a:avLst/>
            <a:gdLst>
              <a:gd name="connsiteX0" fmla="*/ 0 w 3366125"/>
              <a:gd name="connsiteY0" fmla="*/ 0 h 1263770"/>
              <a:gd name="connsiteX1" fmla="*/ 3366125 w 3366125"/>
              <a:gd name="connsiteY1" fmla="*/ 0 h 1263770"/>
              <a:gd name="connsiteX2" fmla="*/ 3366125 w 3366125"/>
              <a:gd name="connsiteY2" fmla="*/ 1263770 h 1263770"/>
              <a:gd name="connsiteX3" fmla="*/ 0 w 3366125"/>
              <a:gd name="connsiteY3" fmla="*/ 1263770 h 12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125" h="1263770">
                <a:moveTo>
                  <a:pt x="0" y="0"/>
                </a:moveTo>
                <a:lnTo>
                  <a:pt x="3366125" y="0"/>
                </a:lnTo>
                <a:lnTo>
                  <a:pt x="3366125" y="1263770"/>
                </a:lnTo>
                <a:lnTo>
                  <a:pt x="0" y="12637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3B36478-A330-4961-A676-34C0162A4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69553" y="1913005"/>
            <a:ext cx="1576072" cy="1968289"/>
          </a:xfrm>
          <a:custGeom>
            <a:avLst/>
            <a:gdLst>
              <a:gd name="connsiteX0" fmla="*/ 0 w 1576072"/>
              <a:gd name="connsiteY0" fmla="*/ 0 h 1968289"/>
              <a:gd name="connsiteX1" fmla="*/ 1576072 w 1576072"/>
              <a:gd name="connsiteY1" fmla="*/ 0 h 1968289"/>
              <a:gd name="connsiteX2" fmla="*/ 1576072 w 1576072"/>
              <a:gd name="connsiteY2" fmla="*/ 1968289 h 1968289"/>
              <a:gd name="connsiteX3" fmla="*/ 0 w 1576072"/>
              <a:gd name="connsiteY3" fmla="*/ 1968289 h 196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072" h="1968289">
                <a:moveTo>
                  <a:pt x="0" y="0"/>
                </a:moveTo>
                <a:lnTo>
                  <a:pt x="1576072" y="0"/>
                </a:lnTo>
                <a:lnTo>
                  <a:pt x="1576072" y="1968289"/>
                </a:lnTo>
                <a:lnTo>
                  <a:pt x="0" y="19682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A8A79F-8BD4-42EE-9839-0F6462A804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9318" y="2930731"/>
            <a:ext cx="1576072" cy="950563"/>
          </a:xfrm>
          <a:custGeom>
            <a:avLst/>
            <a:gdLst>
              <a:gd name="connsiteX0" fmla="*/ 0 w 1576072"/>
              <a:gd name="connsiteY0" fmla="*/ 0 h 950563"/>
              <a:gd name="connsiteX1" fmla="*/ 1576072 w 1576072"/>
              <a:gd name="connsiteY1" fmla="*/ 0 h 950563"/>
              <a:gd name="connsiteX2" fmla="*/ 1576072 w 1576072"/>
              <a:gd name="connsiteY2" fmla="*/ 950563 h 950563"/>
              <a:gd name="connsiteX3" fmla="*/ 0 w 1576072"/>
              <a:gd name="connsiteY3" fmla="*/ 950563 h 9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072" h="950563">
                <a:moveTo>
                  <a:pt x="0" y="0"/>
                </a:moveTo>
                <a:lnTo>
                  <a:pt x="1576072" y="0"/>
                </a:lnTo>
                <a:lnTo>
                  <a:pt x="1576072" y="950563"/>
                </a:lnTo>
                <a:lnTo>
                  <a:pt x="0" y="9505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39F82F-EBA4-42BB-9122-64C333BA9F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9318" y="1913006"/>
            <a:ext cx="1576072" cy="950563"/>
          </a:xfrm>
          <a:custGeom>
            <a:avLst/>
            <a:gdLst>
              <a:gd name="connsiteX0" fmla="*/ 0 w 1576072"/>
              <a:gd name="connsiteY0" fmla="*/ 0 h 950563"/>
              <a:gd name="connsiteX1" fmla="*/ 1576072 w 1576072"/>
              <a:gd name="connsiteY1" fmla="*/ 0 h 950563"/>
              <a:gd name="connsiteX2" fmla="*/ 1576072 w 1576072"/>
              <a:gd name="connsiteY2" fmla="*/ 950563 h 950563"/>
              <a:gd name="connsiteX3" fmla="*/ 0 w 1576072"/>
              <a:gd name="connsiteY3" fmla="*/ 950563 h 9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072" h="950563">
                <a:moveTo>
                  <a:pt x="0" y="0"/>
                </a:moveTo>
                <a:lnTo>
                  <a:pt x="1576072" y="0"/>
                </a:lnTo>
                <a:lnTo>
                  <a:pt x="1576072" y="950563"/>
                </a:lnTo>
                <a:lnTo>
                  <a:pt x="0" y="9505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94F370-BEC2-49E9-8110-6FD3162DC0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9317" y="1953437"/>
            <a:ext cx="3366125" cy="1263770"/>
          </a:xfrm>
          <a:custGeom>
            <a:avLst/>
            <a:gdLst>
              <a:gd name="connsiteX0" fmla="*/ 0 w 3366125"/>
              <a:gd name="connsiteY0" fmla="*/ 0 h 1263770"/>
              <a:gd name="connsiteX1" fmla="*/ 3366125 w 3366125"/>
              <a:gd name="connsiteY1" fmla="*/ 0 h 1263770"/>
              <a:gd name="connsiteX2" fmla="*/ 3366125 w 3366125"/>
              <a:gd name="connsiteY2" fmla="*/ 1263770 h 1263770"/>
              <a:gd name="connsiteX3" fmla="*/ 0 w 3366125"/>
              <a:gd name="connsiteY3" fmla="*/ 1263770 h 12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125" h="1263770">
                <a:moveTo>
                  <a:pt x="0" y="0"/>
                </a:moveTo>
                <a:lnTo>
                  <a:pt x="3366125" y="0"/>
                </a:lnTo>
                <a:lnTo>
                  <a:pt x="3366125" y="1263770"/>
                </a:lnTo>
                <a:lnTo>
                  <a:pt x="0" y="12637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5A0B6B-1057-49F6-B1C7-76F6C2EE31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7678" y="2191462"/>
            <a:ext cx="3046517" cy="3804163"/>
          </a:xfrm>
          <a:custGeom>
            <a:avLst/>
            <a:gdLst>
              <a:gd name="connsiteX0" fmla="*/ 0 w 3046517"/>
              <a:gd name="connsiteY0" fmla="*/ 0 h 3804163"/>
              <a:gd name="connsiteX1" fmla="*/ 3046517 w 3046517"/>
              <a:gd name="connsiteY1" fmla="*/ 0 h 3804163"/>
              <a:gd name="connsiteX2" fmla="*/ 3046517 w 3046517"/>
              <a:gd name="connsiteY2" fmla="*/ 3804163 h 3804163"/>
              <a:gd name="connsiteX3" fmla="*/ 0 w 3046517"/>
              <a:gd name="connsiteY3" fmla="*/ 3804163 h 38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517" h="3804163">
                <a:moveTo>
                  <a:pt x="0" y="0"/>
                </a:moveTo>
                <a:lnTo>
                  <a:pt x="3046517" y="0"/>
                </a:lnTo>
                <a:lnTo>
                  <a:pt x="3046517" y="3804163"/>
                </a:lnTo>
                <a:lnTo>
                  <a:pt x="0" y="38041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A2363B-1BEA-4B7E-8B16-D14C3025C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50242"/>
          </a:xfrm>
          <a:custGeom>
            <a:avLst/>
            <a:gdLst>
              <a:gd name="connsiteX0" fmla="*/ 0 w 12192000"/>
              <a:gd name="connsiteY0" fmla="*/ 0 h 4015397"/>
              <a:gd name="connsiteX1" fmla="*/ 12192000 w 12192000"/>
              <a:gd name="connsiteY1" fmla="*/ 0 h 4015397"/>
              <a:gd name="connsiteX2" fmla="*/ 12192000 w 12192000"/>
              <a:gd name="connsiteY2" fmla="*/ 4015397 h 4015397"/>
              <a:gd name="connsiteX3" fmla="*/ 0 w 12192000"/>
              <a:gd name="connsiteY3" fmla="*/ 4015397 h 40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15397">
                <a:moveTo>
                  <a:pt x="0" y="0"/>
                </a:moveTo>
                <a:lnTo>
                  <a:pt x="12192000" y="0"/>
                </a:lnTo>
                <a:lnTo>
                  <a:pt x="12192000" y="4015397"/>
                </a:lnTo>
                <a:lnTo>
                  <a:pt x="0" y="40153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EF7A90-5848-489B-B3C4-F9C9239C13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74080" y="0"/>
            <a:ext cx="6217920" cy="6858000"/>
          </a:xfrm>
          <a:custGeom>
            <a:avLst/>
            <a:gdLst>
              <a:gd name="connsiteX0" fmla="*/ 0 w 6217920"/>
              <a:gd name="connsiteY0" fmla="*/ 0 h 6858000"/>
              <a:gd name="connsiteX1" fmla="*/ 6217920 w 6217920"/>
              <a:gd name="connsiteY1" fmla="*/ 0 h 6858000"/>
              <a:gd name="connsiteX2" fmla="*/ 6217920 w 6217920"/>
              <a:gd name="connsiteY2" fmla="*/ 6858000 h 6858000"/>
              <a:gd name="connsiteX3" fmla="*/ 0 w 62179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7920" h="6858000">
                <a:moveTo>
                  <a:pt x="0" y="0"/>
                </a:moveTo>
                <a:lnTo>
                  <a:pt x="6217920" y="0"/>
                </a:lnTo>
                <a:lnTo>
                  <a:pt x="62179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5C52E6-B758-4F32-85C3-1165633A06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1499" y="1619250"/>
            <a:ext cx="1990725" cy="33051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6ABAD2-A043-4727-B401-7CA4CA0BB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3125" y="2673349"/>
            <a:ext cx="1662113" cy="273446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55836F-0C53-4535-A7C9-639AD873F1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5475" y="1426369"/>
            <a:ext cx="2089308" cy="36933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015082-99C0-486F-BB46-771C225845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05300"/>
            <a:ext cx="12192000" cy="2552700"/>
          </a:xfrm>
          <a:custGeom>
            <a:avLst/>
            <a:gdLst>
              <a:gd name="connsiteX0" fmla="*/ 0 w 12192000"/>
              <a:gd name="connsiteY0" fmla="*/ 0 h 2552700"/>
              <a:gd name="connsiteX1" fmla="*/ 12192000 w 12192000"/>
              <a:gd name="connsiteY1" fmla="*/ 0 h 2552700"/>
              <a:gd name="connsiteX2" fmla="*/ 12192000 w 12192000"/>
              <a:gd name="connsiteY2" fmla="*/ 2552700 h 2552700"/>
              <a:gd name="connsiteX3" fmla="*/ 0 w 12192000"/>
              <a:gd name="connsiteY3" fmla="*/ 25527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52700">
                <a:moveTo>
                  <a:pt x="0" y="0"/>
                </a:moveTo>
                <a:lnTo>
                  <a:pt x="12192000" y="0"/>
                </a:lnTo>
                <a:lnTo>
                  <a:pt x="12192000" y="2552700"/>
                </a:lnTo>
                <a:lnTo>
                  <a:pt x="0" y="255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BD7EB2A-F42B-4C38-B428-6900E9468E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2976" y="838199"/>
            <a:ext cx="3725862" cy="2695576"/>
          </a:xfrm>
          <a:custGeom>
            <a:avLst/>
            <a:gdLst>
              <a:gd name="connsiteX0" fmla="*/ 0 w 3362325"/>
              <a:gd name="connsiteY0" fmla="*/ 0 h 2038350"/>
              <a:gd name="connsiteX1" fmla="*/ 3362325 w 3362325"/>
              <a:gd name="connsiteY1" fmla="*/ 0 h 2038350"/>
              <a:gd name="connsiteX2" fmla="*/ 3362325 w 3362325"/>
              <a:gd name="connsiteY2" fmla="*/ 2038350 h 2038350"/>
              <a:gd name="connsiteX3" fmla="*/ 0 w 3362325"/>
              <a:gd name="connsiteY3" fmla="*/ 2038350 h 2038350"/>
              <a:gd name="connsiteX4" fmla="*/ 0 w 3362325"/>
              <a:gd name="connsiteY4" fmla="*/ 0 h 2038350"/>
              <a:gd name="connsiteX0" fmla="*/ 0 w 3641725"/>
              <a:gd name="connsiteY0" fmla="*/ 260350 h 2298700"/>
              <a:gd name="connsiteX1" fmla="*/ 3641725 w 3641725"/>
              <a:gd name="connsiteY1" fmla="*/ 0 h 2298700"/>
              <a:gd name="connsiteX2" fmla="*/ 3362325 w 3641725"/>
              <a:gd name="connsiteY2" fmla="*/ 2298700 h 2298700"/>
              <a:gd name="connsiteX3" fmla="*/ 0 w 3641725"/>
              <a:gd name="connsiteY3" fmla="*/ 2298700 h 2298700"/>
              <a:gd name="connsiteX4" fmla="*/ 0 w 3641725"/>
              <a:gd name="connsiteY4" fmla="*/ 260350 h 2298700"/>
              <a:gd name="connsiteX0" fmla="*/ 0 w 3527425"/>
              <a:gd name="connsiteY0" fmla="*/ 311150 h 2349500"/>
              <a:gd name="connsiteX1" fmla="*/ 3527425 w 3527425"/>
              <a:gd name="connsiteY1" fmla="*/ 0 h 2349500"/>
              <a:gd name="connsiteX2" fmla="*/ 3362325 w 3527425"/>
              <a:gd name="connsiteY2" fmla="*/ 2349500 h 2349500"/>
              <a:gd name="connsiteX3" fmla="*/ 0 w 3527425"/>
              <a:gd name="connsiteY3" fmla="*/ 2349500 h 2349500"/>
              <a:gd name="connsiteX4" fmla="*/ 0 w 3527425"/>
              <a:gd name="connsiteY4" fmla="*/ 311150 h 2349500"/>
              <a:gd name="connsiteX0" fmla="*/ 0 w 3552825"/>
              <a:gd name="connsiteY0" fmla="*/ 311150 h 2349500"/>
              <a:gd name="connsiteX1" fmla="*/ 3552825 w 3552825"/>
              <a:gd name="connsiteY1" fmla="*/ 0 h 2349500"/>
              <a:gd name="connsiteX2" fmla="*/ 3362325 w 3552825"/>
              <a:gd name="connsiteY2" fmla="*/ 2349500 h 2349500"/>
              <a:gd name="connsiteX3" fmla="*/ 0 w 3552825"/>
              <a:gd name="connsiteY3" fmla="*/ 2349500 h 2349500"/>
              <a:gd name="connsiteX4" fmla="*/ 0 w 3552825"/>
              <a:gd name="connsiteY4" fmla="*/ 311150 h 2349500"/>
              <a:gd name="connsiteX0" fmla="*/ 0 w 3552825"/>
              <a:gd name="connsiteY0" fmla="*/ 311150 h 2362200"/>
              <a:gd name="connsiteX1" fmla="*/ 3552825 w 3552825"/>
              <a:gd name="connsiteY1" fmla="*/ 0 h 2362200"/>
              <a:gd name="connsiteX2" fmla="*/ 3108325 w 3552825"/>
              <a:gd name="connsiteY2" fmla="*/ 2362200 h 2362200"/>
              <a:gd name="connsiteX3" fmla="*/ 0 w 3552825"/>
              <a:gd name="connsiteY3" fmla="*/ 2349500 h 2362200"/>
              <a:gd name="connsiteX4" fmla="*/ 0 w 3552825"/>
              <a:gd name="connsiteY4" fmla="*/ 311150 h 2362200"/>
              <a:gd name="connsiteX0" fmla="*/ 0 w 3552825"/>
              <a:gd name="connsiteY0" fmla="*/ 311150 h 2368550"/>
              <a:gd name="connsiteX1" fmla="*/ 3552825 w 3552825"/>
              <a:gd name="connsiteY1" fmla="*/ 0 h 2368550"/>
              <a:gd name="connsiteX2" fmla="*/ 3070225 w 3552825"/>
              <a:gd name="connsiteY2" fmla="*/ 2368550 h 2368550"/>
              <a:gd name="connsiteX3" fmla="*/ 0 w 3552825"/>
              <a:gd name="connsiteY3" fmla="*/ 2349500 h 2368550"/>
              <a:gd name="connsiteX4" fmla="*/ 0 w 3552825"/>
              <a:gd name="connsiteY4" fmla="*/ 311150 h 2368550"/>
              <a:gd name="connsiteX0" fmla="*/ 44450 w 3552825"/>
              <a:gd name="connsiteY0" fmla="*/ 501650 h 2368550"/>
              <a:gd name="connsiteX1" fmla="*/ 3552825 w 3552825"/>
              <a:gd name="connsiteY1" fmla="*/ 0 h 2368550"/>
              <a:gd name="connsiteX2" fmla="*/ 3070225 w 3552825"/>
              <a:gd name="connsiteY2" fmla="*/ 2368550 h 2368550"/>
              <a:gd name="connsiteX3" fmla="*/ 0 w 3552825"/>
              <a:gd name="connsiteY3" fmla="*/ 2349500 h 2368550"/>
              <a:gd name="connsiteX4" fmla="*/ 44450 w 3552825"/>
              <a:gd name="connsiteY4" fmla="*/ 501650 h 2368550"/>
              <a:gd name="connsiteX0" fmla="*/ 336550 w 3552825"/>
              <a:gd name="connsiteY0" fmla="*/ 781050 h 2368550"/>
              <a:gd name="connsiteX1" fmla="*/ 3552825 w 3552825"/>
              <a:gd name="connsiteY1" fmla="*/ 0 h 2368550"/>
              <a:gd name="connsiteX2" fmla="*/ 3070225 w 3552825"/>
              <a:gd name="connsiteY2" fmla="*/ 2368550 h 2368550"/>
              <a:gd name="connsiteX3" fmla="*/ 0 w 3552825"/>
              <a:gd name="connsiteY3" fmla="*/ 2349500 h 2368550"/>
              <a:gd name="connsiteX4" fmla="*/ 336550 w 3552825"/>
              <a:gd name="connsiteY4" fmla="*/ 781050 h 2368550"/>
              <a:gd name="connsiteX0" fmla="*/ 400050 w 3552825"/>
              <a:gd name="connsiteY0" fmla="*/ 317500 h 2368550"/>
              <a:gd name="connsiteX1" fmla="*/ 3552825 w 3552825"/>
              <a:gd name="connsiteY1" fmla="*/ 0 h 2368550"/>
              <a:gd name="connsiteX2" fmla="*/ 3070225 w 3552825"/>
              <a:gd name="connsiteY2" fmla="*/ 2368550 h 2368550"/>
              <a:gd name="connsiteX3" fmla="*/ 0 w 3552825"/>
              <a:gd name="connsiteY3" fmla="*/ 2349500 h 2368550"/>
              <a:gd name="connsiteX4" fmla="*/ 400050 w 3552825"/>
              <a:gd name="connsiteY4" fmla="*/ 317500 h 2368550"/>
              <a:gd name="connsiteX0" fmla="*/ 730250 w 3883025"/>
              <a:gd name="connsiteY0" fmla="*/ 317500 h 2654300"/>
              <a:gd name="connsiteX1" fmla="*/ 3883025 w 3883025"/>
              <a:gd name="connsiteY1" fmla="*/ 0 h 2654300"/>
              <a:gd name="connsiteX2" fmla="*/ 3400425 w 3883025"/>
              <a:gd name="connsiteY2" fmla="*/ 2368550 h 2654300"/>
              <a:gd name="connsiteX3" fmla="*/ 0 w 3883025"/>
              <a:gd name="connsiteY3" fmla="*/ 2654300 h 2654300"/>
              <a:gd name="connsiteX4" fmla="*/ 730250 w 3883025"/>
              <a:gd name="connsiteY4" fmla="*/ 317500 h 2654300"/>
              <a:gd name="connsiteX0" fmla="*/ 730250 w 3883025"/>
              <a:gd name="connsiteY0" fmla="*/ 317500 h 2654300"/>
              <a:gd name="connsiteX1" fmla="*/ 3883025 w 3883025"/>
              <a:gd name="connsiteY1" fmla="*/ 0 h 2654300"/>
              <a:gd name="connsiteX2" fmla="*/ 3527425 w 3883025"/>
              <a:gd name="connsiteY2" fmla="*/ 2330450 h 2654300"/>
              <a:gd name="connsiteX3" fmla="*/ 0 w 3883025"/>
              <a:gd name="connsiteY3" fmla="*/ 2654300 h 2654300"/>
              <a:gd name="connsiteX4" fmla="*/ 730250 w 3883025"/>
              <a:gd name="connsiteY4" fmla="*/ 317500 h 2654300"/>
              <a:gd name="connsiteX0" fmla="*/ 730250 w 3883025"/>
              <a:gd name="connsiteY0" fmla="*/ 317500 h 2654300"/>
              <a:gd name="connsiteX1" fmla="*/ 3883025 w 3883025"/>
              <a:gd name="connsiteY1" fmla="*/ 0 h 2654300"/>
              <a:gd name="connsiteX2" fmla="*/ 3533775 w 3883025"/>
              <a:gd name="connsiteY2" fmla="*/ 2241550 h 2654300"/>
              <a:gd name="connsiteX3" fmla="*/ 0 w 3883025"/>
              <a:gd name="connsiteY3" fmla="*/ 2654300 h 2654300"/>
              <a:gd name="connsiteX4" fmla="*/ 730250 w 3883025"/>
              <a:gd name="connsiteY4" fmla="*/ 317500 h 2654300"/>
              <a:gd name="connsiteX0" fmla="*/ 628650 w 3781425"/>
              <a:gd name="connsiteY0" fmla="*/ 317500 h 2679700"/>
              <a:gd name="connsiteX1" fmla="*/ 3781425 w 3781425"/>
              <a:gd name="connsiteY1" fmla="*/ 0 h 2679700"/>
              <a:gd name="connsiteX2" fmla="*/ 3432175 w 3781425"/>
              <a:gd name="connsiteY2" fmla="*/ 2241550 h 2679700"/>
              <a:gd name="connsiteX3" fmla="*/ 0 w 3781425"/>
              <a:gd name="connsiteY3" fmla="*/ 2679700 h 2679700"/>
              <a:gd name="connsiteX4" fmla="*/ 628650 w 3781425"/>
              <a:gd name="connsiteY4" fmla="*/ 317500 h 2679700"/>
              <a:gd name="connsiteX0" fmla="*/ 577850 w 3730625"/>
              <a:gd name="connsiteY0" fmla="*/ 317500 h 2686050"/>
              <a:gd name="connsiteX1" fmla="*/ 3730625 w 3730625"/>
              <a:gd name="connsiteY1" fmla="*/ 0 h 2686050"/>
              <a:gd name="connsiteX2" fmla="*/ 3381375 w 3730625"/>
              <a:gd name="connsiteY2" fmla="*/ 2241550 h 2686050"/>
              <a:gd name="connsiteX3" fmla="*/ 0 w 3730625"/>
              <a:gd name="connsiteY3" fmla="*/ 2686050 h 2686050"/>
              <a:gd name="connsiteX4" fmla="*/ 577850 w 3730625"/>
              <a:gd name="connsiteY4" fmla="*/ 317500 h 2686050"/>
              <a:gd name="connsiteX0" fmla="*/ 520700 w 3730625"/>
              <a:gd name="connsiteY0" fmla="*/ 342900 h 2686050"/>
              <a:gd name="connsiteX1" fmla="*/ 3730625 w 3730625"/>
              <a:gd name="connsiteY1" fmla="*/ 0 h 2686050"/>
              <a:gd name="connsiteX2" fmla="*/ 3381375 w 3730625"/>
              <a:gd name="connsiteY2" fmla="*/ 2241550 h 2686050"/>
              <a:gd name="connsiteX3" fmla="*/ 0 w 3730625"/>
              <a:gd name="connsiteY3" fmla="*/ 2686050 h 2686050"/>
              <a:gd name="connsiteX4" fmla="*/ 520700 w 3730625"/>
              <a:gd name="connsiteY4" fmla="*/ 342900 h 2686050"/>
              <a:gd name="connsiteX0" fmla="*/ 425450 w 3730625"/>
              <a:gd name="connsiteY0" fmla="*/ 488950 h 2686050"/>
              <a:gd name="connsiteX1" fmla="*/ 3730625 w 3730625"/>
              <a:gd name="connsiteY1" fmla="*/ 0 h 2686050"/>
              <a:gd name="connsiteX2" fmla="*/ 3381375 w 3730625"/>
              <a:gd name="connsiteY2" fmla="*/ 2241550 h 2686050"/>
              <a:gd name="connsiteX3" fmla="*/ 0 w 3730625"/>
              <a:gd name="connsiteY3" fmla="*/ 2686050 h 2686050"/>
              <a:gd name="connsiteX4" fmla="*/ 425450 w 3730625"/>
              <a:gd name="connsiteY4" fmla="*/ 488950 h 2686050"/>
              <a:gd name="connsiteX0" fmla="*/ 425450 w 3679825"/>
              <a:gd name="connsiteY0" fmla="*/ 412750 h 2609850"/>
              <a:gd name="connsiteX1" fmla="*/ 3679825 w 3679825"/>
              <a:gd name="connsiteY1" fmla="*/ 0 h 2609850"/>
              <a:gd name="connsiteX2" fmla="*/ 3381375 w 3679825"/>
              <a:gd name="connsiteY2" fmla="*/ 2165350 h 2609850"/>
              <a:gd name="connsiteX3" fmla="*/ 0 w 3679825"/>
              <a:gd name="connsiteY3" fmla="*/ 2609850 h 2609850"/>
              <a:gd name="connsiteX4" fmla="*/ 425450 w 3679825"/>
              <a:gd name="connsiteY4" fmla="*/ 412750 h 2609850"/>
              <a:gd name="connsiteX0" fmla="*/ 425450 w 3736975"/>
              <a:gd name="connsiteY0" fmla="*/ 457200 h 2654300"/>
              <a:gd name="connsiteX1" fmla="*/ 3736975 w 3736975"/>
              <a:gd name="connsiteY1" fmla="*/ 0 h 2654300"/>
              <a:gd name="connsiteX2" fmla="*/ 3381375 w 3736975"/>
              <a:gd name="connsiteY2" fmla="*/ 2209800 h 2654300"/>
              <a:gd name="connsiteX3" fmla="*/ 0 w 3736975"/>
              <a:gd name="connsiteY3" fmla="*/ 2654300 h 2654300"/>
              <a:gd name="connsiteX4" fmla="*/ 425450 w 3736975"/>
              <a:gd name="connsiteY4" fmla="*/ 457200 h 2654300"/>
              <a:gd name="connsiteX0" fmla="*/ 425450 w 3736975"/>
              <a:gd name="connsiteY0" fmla="*/ 495300 h 2692400"/>
              <a:gd name="connsiteX1" fmla="*/ 3736975 w 3736975"/>
              <a:gd name="connsiteY1" fmla="*/ 0 h 2692400"/>
              <a:gd name="connsiteX2" fmla="*/ 3381375 w 3736975"/>
              <a:gd name="connsiteY2" fmla="*/ 2247900 h 2692400"/>
              <a:gd name="connsiteX3" fmla="*/ 0 w 3736975"/>
              <a:gd name="connsiteY3" fmla="*/ 2692400 h 2692400"/>
              <a:gd name="connsiteX4" fmla="*/ 425450 w 3736975"/>
              <a:gd name="connsiteY4" fmla="*/ 495300 h 2692400"/>
              <a:gd name="connsiteX0" fmla="*/ 425450 w 3749675"/>
              <a:gd name="connsiteY0" fmla="*/ 546100 h 2743200"/>
              <a:gd name="connsiteX1" fmla="*/ 3749675 w 3749675"/>
              <a:gd name="connsiteY1" fmla="*/ 0 h 2743200"/>
              <a:gd name="connsiteX2" fmla="*/ 3381375 w 3749675"/>
              <a:gd name="connsiteY2" fmla="*/ 2298700 h 2743200"/>
              <a:gd name="connsiteX3" fmla="*/ 0 w 3749675"/>
              <a:gd name="connsiteY3" fmla="*/ 2743200 h 2743200"/>
              <a:gd name="connsiteX4" fmla="*/ 425450 w 3749675"/>
              <a:gd name="connsiteY4" fmla="*/ 546100 h 2743200"/>
              <a:gd name="connsiteX0" fmla="*/ 425450 w 3749675"/>
              <a:gd name="connsiteY0" fmla="*/ 546100 h 2743200"/>
              <a:gd name="connsiteX1" fmla="*/ 3749675 w 3749675"/>
              <a:gd name="connsiteY1" fmla="*/ 0 h 2743200"/>
              <a:gd name="connsiteX2" fmla="*/ 3375025 w 3749675"/>
              <a:gd name="connsiteY2" fmla="*/ 2336800 h 2743200"/>
              <a:gd name="connsiteX3" fmla="*/ 0 w 3749675"/>
              <a:gd name="connsiteY3" fmla="*/ 2743200 h 2743200"/>
              <a:gd name="connsiteX4" fmla="*/ 425450 w 3749675"/>
              <a:gd name="connsiteY4" fmla="*/ 546100 h 2743200"/>
              <a:gd name="connsiteX0" fmla="*/ 412750 w 3749675"/>
              <a:gd name="connsiteY0" fmla="*/ 501650 h 2743200"/>
              <a:gd name="connsiteX1" fmla="*/ 3749675 w 3749675"/>
              <a:gd name="connsiteY1" fmla="*/ 0 h 2743200"/>
              <a:gd name="connsiteX2" fmla="*/ 3375025 w 3749675"/>
              <a:gd name="connsiteY2" fmla="*/ 2336800 h 2743200"/>
              <a:gd name="connsiteX3" fmla="*/ 0 w 3749675"/>
              <a:gd name="connsiteY3" fmla="*/ 2743200 h 2743200"/>
              <a:gd name="connsiteX4" fmla="*/ 412750 w 3749675"/>
              <a:gd name="connsiteY4" fmla="*/ 501650 h 2743200"/>
              <a:gd name="connsiteX0" fmla="*/ 496570 w 3749675"/>
              <a:gd name="connsiteY0" fmla="*/ 524510 h 2743200"/>
              <a:gd name="connsiteX1" fmla="*/ 3749675 w 3749675"/>
              <a:gd name="connsiteY1" fmla="*/ 0 h 2743200"/>
              <a:gd name="connsiteX2" fmla="*/ 3375025 w 3749675"/>
              <a:gd name="connsiteY2" fmla="*/ 2336800 h 2743200"/>
              <a:gd name="connsiteX3" fmla="*/ 0 w 3749675"/>
              <a:gd name="connsiteY3" fmla="*/ 2743200 h 2743200"/>
              <a:gd name="connsiteX4" fmla="*/ 496570 w 3749675"/>
              <a:gd name="connsiteY4" fmla="*/ 524510 h 2743200"/>
              <a:gd name="connsiteX0" fmla="*/ 443230 w 3749675"/>
              <a:gd name="connsiteY0" fmla="*/ 532130 h 2743200"/>
              <a:gd name="connsiteX1" fmla="*/ 3749675 w 3749675"/>
              <a:gd name="connsiteY1" fmla="*/ 0 h 2743200"/>
              <a:gd name="connsiteX2" fmla="*/ 3375025 w 3749675"/>
              <a:gd name="connsiteY2" fmla="*/ 2336800 h 2743200"/>
              <a:gd name="connsiteX3" fmla="*/ 0 w 3749675"/>
              <a:gd name="connsiteY3" fmla="*/ 2743200 h 2743200"/>
              <a:gd name="connsiteX4" fmla="*/ 443230 w 3749675"/>
              <a:gd name="connsiteY4" fmla="*/ 532130 h 2743200"/>
              <a:gd name="connsiteX0" fmla="*/ 466090 w 3749675"/>
              <a:gd name="connsiteY0" fmla="*/ 554990 h 2743200"/>
              <a:gd name="connsiteX1" fmla="*/ 3749675 w 3749675"/>
              <a:gd name="connsiteY1" fmla="*/ 0 h 2743200"/>
              <a:gd name="connsiteX2" fmla="*/ 3375025 w 3749675"/>
              <a:gd name="connsiteY2" fmla="*/ 2336800 h 2743200"/>
              <a:gd name="connsiteX3" fmla="*/ 0 w 3749675"/>
              <a:gd name="connsiteY3" fmla="*/ 2743200 h 2743200"/>
              <a:gd name="connsiteX4" fmla="*/ 466090 w 3749675"/>
              <a:gd name="connsiteY4" fmla="*/ 554990 h 2743200"/>
              <a:gd name="connsiteX0" fmla="*/ 451803 w 3749675"/>
              <a:gd name="connsiteY0" fmla="*/ 540703 h 2743200"/>
              <a:gd name="connsiteX1" fmla="*/ 3749675 w 3749675"/>
              <a:gd name="connsiteY1" fmla="*/ 0 h 2743200"/>
              <a:gd name="connsiteX2" fmla="*/ 3375025 w 3749675"/>
              <a:gd name="connsiteY2" fmla="*/ 2336800 h 2743200"/>
              <a:gd name="connsiteX3" fmla="*/ 0 w 3749675"/>
              <a:gd name="connsiteY3" fmla="*/ 2743200 h 2743200"/>
              <a:gd name="connsiteX4" fmla="*/ 451803 w 3749675"/>
              <a:gd name="connsiteY4" fmla="*/ 540703 h 2743200"/>
              <a:gd name="connsiteX0" fmla="*/ 451803 w 3683000"/>
              <a:gd name="connsiteY0" fmla="*/ 483553 h 2686050"/>
              <a:gd name="connsiteX1" fmla="*/ 3683000 w 3683000"/>
              <a:gd name="connsiteY1" fmla="*/ 0 h 2686050"/>
              <a:gd name="connsiteX2" fmla="*/ 3375025 w 3683000"/>
              <a:gd name="connsiteY2" fmla="*/ 2279650 h 2686050"/>
              <a:gd name="connsiteX3" fmla="*/ 0 w 3683000"/>
              <a:gd name="connsiteY3" fmla="*/ 2686050 h 2686050"/>
              <a:gd name="connsiteX4" fmla="*/ 451803 w 3683000"/>
              <a:gd name="connsiteY4" fmla="*/ 483553 h 2686050"/>
              <a:gd name="connsiteX0" fmla="*/ 451803 w 3683000"/>
              <a:gd name="connsiteY0" fmla="*/ 483553 h 2686050"/>
              <a:gd name="connsiteX1" fmla="*/ 3683000 w 3683000"/>
              <a:gd name="connsiteY1" fmla="*/ 0 h 2686050"/>
              <a:gd name="connsiteX2" fmla="*/ 3336925 w 3683000"/>
              <a:gd name="connsiteY2" fmla="*/ 2247900 h 2686050"/>
              <a:gd name="connsiteX3" fmla="*/ 0 w 3683000"/>
              <a:gd name="connsiteY3" fmla="*/ 2686050 h 2686050"/>
              <a:gd name="connsiteX4" fmla="*/ 451803 w 3683000"/>
              <a:gd name="connsiteY4" fmla="*/ 483553 h 2686050"/>
              <a:gd name="connsiteX0" fmla="*/ 432753 w 3663950"/>
              <a:gd name="connsiteY0" fmla="*/ 483553 h 2654300"/>
              <a:gd name="connsiteX1" fmla="*/ 3663950 w 3663950"/>
              <a:gd name="connsiteY1" fmla="*/ 0 h 2654300"/>
              <a:gd name="connsiteX2" fmla="*/ 3317875 w 3663950"/>
              <a:gd name="connsiteY2" fmla="*/ 2247900 h 2654300"/>
              <a:gd name="connsiteX3" fmla="*/ 0 w 3663950"/>
              <a:gd name="connsiteY3" fmla="*/ 2654300 h 2654300"/>
              <a:gd name="connsiteX4" fmla="*/ 432753 w 3663950"/>
              <a:gd name="connsiteY4" fmla="*/ 483553 h 2654300"/>
              <a:gd name="connsiteX0" fmla="*/ 407353 w 3638550"/>
              <a:gd name="connsiteY0" fmla="*/ 483553 h 2628900"/>
              <a:gd name="connsiteX1" fmla="*/ 3638550 w 3638550"/>
              <a:gd name="connsiteY1" fmla="*/ 0 h 2628900"/>
              <a:gd name="connsiteX2" fmla="*/ 3292475 w 3638550"/>
              <a:gd name="connsiteY2" fmla="*/ 2247900 h 2628900"/>
              <a:gd name="connsiteX3" fmla="*/ 0 w 3638550"/>
              <a:gd name="connsiteY3" fmla="*/ 2628900 h 2628900"/>
              <a:gd name="connsiteX4" fmla="*/ 407353 w 3638550"/>
              <a:gd name="connsiteY4" fmla="*/ 483553 h 2628900"/>
              <a:gd name="connsiteX0" fmla="*/ 394653 w 3638550"/>
              <a:gd name="connsiteY0" fmla="*/ 474028 h 2628900"/>
              <a:gd name="connsiteX1" fmla="*/ 3638550 w 3638550"/>
              <a:gd name="connsiteY1" fmla="*/ 0 h 2628900"/>
              <a:gd name="connsiteX2" fmla="*/ 3292475 w 3638550"/>
              <a:gd name="connsiteY2" fmla="*/ 2247900 h 2628900"/>
              <a:gd name="connsiteX3" fmla="*/ 0 w 3638550"/>
              <a:gd name="connsiteY3" fmla="*/ 2628900 h 2628900"/>
              <a:gd name="connsiteX4" fmla="*/ 394653 w 3638550"/>
              <a:gd name="connsiteY4" fmla="*/ 474028 h 2628900"/>
              <a:gd name="connsiteX0" fmla="*/ 385128 w 3638550"/>
              <a:gd name="connsiteY0" fmla="*/ 474028 h 2628900"/>
              <a:gd name="connsiteX1" fmla="*/ 3638550 w 3638550"/>
              <a:gd name="connsiteY1" fmla="*/ 0 h 2628900"/>
              <a:gd name="connsiteX2" fmla="*/ 3292475 w 3638550"/>
              <a:gd name="connsiteY2" fmla="*/ 2247900 h 2628900"/>
              <a:gd name="connsiteX3" fmla="*/ 0 w 3638550"/>
              <a:gd name="connsiteY3" fmla="*/ 2628900 h 2628900"/>
              <a:gd name="connsiteX4" fmla="*/ 385128 w 3638550"/>
              <a:gd name="connsiteY4" fmla="*/ 474028 h 2628900"/>
              <a:gd name="connsiteX0" fmla="*/ 391478 w 3644900"/>
              <a:gd name="connsiteY0" fmla="*/ 474028 h 2641600"/>
              <a:gd name="connsiteX1" fmla="*/ 3644900 w 3644900"/>
              <a:gd name="connsiteY1" fmla="*/ 0 h 2641600"/>
              <a:gd name="connsiteX2" fmla="*/ 3298825 w 3644900"/>
              <a:gd name="connsiteY2" fmla="*/ 2247900 h 2641600"/>
              <a:gd name="connsiteX3" fmla="*/ 0 w 3644900"/>
              <a:gd name="connsiteY3" fmla="*/ 2641600 h 2641600"/>
              <a:gd name="connsiteX4" fmla="*/ 391478 w 3644900"/>
              <a:gd name="connsiteY4" fmla="*/ 474028 h 2641600"/>
              <a:gd name="connsiteX0" fmla="*/ 423228 w 3676650"/>
              <a:gd name="connsiteY0" fmla="*/ 474028 h 2651125"/>
              <a:gd name="connsiteX1" fmla="*/ 3676650 w 3676650"/>
              <a:gd name="connsiteY1" fmla="*/ 0 h 2651125"/>
              <a:gd name="connsiteX2" fmla="*/ 3330575 w 3676650"/>
              <a:gd name="connsiteY2" fmla="*/ 2247900 h 2651125"/>
              <a:gd name="connsiteX3" fmla="*/ 0 w 3676650"/>
              <a:gd name="connsiteY3" fmla="*/ 2651125 h 2651125"/>
              <a:gd name="connsiteX4" fmla="*/ 423228 w 3676650"/>
              <a:gd name="connsiteY4" fmla="*/ 474028 h 2651125"/>
              <a:gd name="connsiteX0" fmla="*/ 423228 w 3676650"/>
              <a:gd name="connsiteY0" fmla="*/ 474028 h 2641600"/>
              <a:gd name="connsiteX1" fmla="*/ 3676650 w 3676650"/>
              <a:gd name="connsiteY1" fmla="*/ 0 h 2641600"/>
              <a:gd name="connsiteX2" fmla="*/ 3330575 w 3676650"/>
              <a:gd name="connsiteY2" fmla="*/ 2247900 h 2641600"/>
              <a:gd name="connsiteX3" fmla="*/ 0 w 3676650"/>
              <a:gd name="connsiteY3" fmla="*/ 2641600 h 2641600"/>
              <a:gd name="connsiteX4" fmla="*/ 423228 w 3676650"/>
              <a:gd name="connsiteY4" fmla="*/ 474028 h 2641600"/>
              <a:gd name="connsiteX0" fmla="*/ 416878 w 3670300"/>
              <a:gd name="connsiteY0" fmla="*/ 474028 h 2638425"/>
              <a:gd name="connsiteX1" fmla="*/ 3670300 w 3670300"/>
              <a:gd name="connsiteY1" fmla="*/ 0 h 2638425"/>
              <a:gd name="connsiteX2" fmla="*/ 3324225 w 3670300"/>
              <a:gd name="connsiteY2" fmla="*/ 2247900 h 2638425"/>
              <a:gd name="connsiteX3" fmla="*/ 0 w 3670300"/>
              <a:gd name="connsiteY3" fmla="*/ 2638425 h 2638425"/>
              <a:gd name="connsiteX4" fmla="*/ 416878 w 3670300"/>
              <a:gd name="connsiteY4" fmla="*/ 474028 h 2638425"/>
              <a:gd name="connsiteX0" fmla="*/ 410528 w 3663950"/>
              <a:gd name="connsiteY0" fmla="*/ 474028 h 2660650"/>
              <a:gd name="connsiteX1" fmla="*/ 3663950 w 3663950"/>
              <a:gd name="connsiteY1" fmla="*/ 0 h 2660650"/>
              <a:gd name="connsiteX2" fmla="*/ 3317875 w 3663950"/>
              <a:gd name="connsiteY2" fmla="*/ 2247900 h 2660650"/>
              <a:gd name="connsiteX3" fmla="*/ 0 w 3663950"/>
              <a:gd name="connsiteY3" fmla="*/ 2660650 h 2660650"/>
              <a:gd name="connsiteX4" fmla="*/ 410528 w 3663950"/>
              <a:gd name="connsiteY4" fmla="*/ 474028 h 2660650"/>
              <a:gd name="connsiteX0" fmla="*/ 401003 w 3654425"/>
              <a:gd name="connsiteY0" fmla="*/ 474028 h 2638425"/>
              <a:gd name="connsiteX1" fmla="*/ 3654425 w 3654425"/>
              <a:gd name="connsiteY1" fmla="*/ 0 h 2638425"/>
              <a:gd name="connsiteX2" fmla="*/ 3308350 w 3654425"/>
              <a:gd name="connsiteY2" fmla="*/ 2247900 h 2638425"/>
              <a:gd name="connsiteX3" fmla="*/ 0 w 3654425"/>
              <a:gd name="connsiteY3" fmla="*/ 2638425 h 2638425"/>
              <a:gd name="connsiteX4" fmla="*/ 401003 w 3654425"/>
              <a:gd name="connsiteY4" fmla="*/ 474028 h 2638425"/>
              <a:gd name="connsiteX0" fmla="*/ 426403 w 3679825"/>
              <a:gd name="connsiteY0" fmla="*/ 474028 h 2632075"/>
              <a:gd name="connsiteX1" fmla="*/ 3679825 w 3679825"/>
              <a:gd name="connsiteY1" fmla="*/ 0 h 2632075"/>
              <a:gd name="connsiteX2" fmla="*/ 3333750 w 3679825"/>
              <a:gd name="connsiteY2" fmla="*/ 2247900 h 2632075"/>
              <a:gd name="connsiteX3" fmla="*/ 0 w 3679825"/>
              <a:gd name="connsiteY3" fmla="*/ 2632075 h 2632075"/>
              <a:gd name="connsiteX4" fmla="*/ 426403 w 3679825"/>
              <a:gd name="connsiteY4" fmla="*/ 474028 h 2632075"/>
              <a:gd name="connsiteX0" fmla="*/ 429578 w 3683000"/>
              <a:gd name="connsiteY0" fmla="*/ 474028 h 2667000"/>
              <a:gd name="connsiteX1" fmla="*/ 3683000 w 3683000"/>
              <a:gd name="connsiteY1" fmla="*/ 0 h 2667000"/>
              <a:gd name="connsiteX2" fmla="*/ 3336925 w 3683000"/>
              <a:gd name="connsiteY2" fmla="*/ 2247900 h 2667000"/>
              <a:gd name="connsiteX3" fmla="*/ 0 w 3683000"/>
              <a:gd name="connsiteY3" fmla="*/ 2667000 h 2667000"/>
              <a:gd name="connsiteX4" fmla="*/ 429578 w 3683000"/>
              <a:gd name="connsiteY4" fmla="*/ 474028 h 2667000"/>
              <a:gd name="connsiteX0" fmla="*/ 423228 w 3683000"/>
              <a:gd name="connsiteY0" fmla="*/ 461328 h 2667000"/>
              <a:gd name="connsiteX1" fmla="*/ 3683000 w 3683000"/>
              <a:gd name="connsiteY1" fmla="*/ 0 h 2667000"/>
              <a:gd name="connsiteX2" fmla="*/ 3336925 w 3683000"/>
              <a:gd name="connsiteY2" fmla="*/ 2247900 h 2667000"/>
              <a:gd name="connsiteX3" fmla="*/ 0 w 3683000"/>
              <a:gd name="connsiteY3" fmla="*/ 2667000 h 2667000"/>
              <a:gd name="connsiteX4" fmla="*/ 423228 w 3683000"/>
              <a:gd name="connsiteY4" fmla="*/ 461328 h 2667000"/>
              <a:gd name="connsiteX0" fmla="*/ 423228 w 3697287"/>
              <a:gd name="connsiteY0" fmla="*/ 466091 h 2671763"/>
              <a:gd name="connsiteX1" fmla="*/ 3697287 w 3697287"/>
              <a:gd name="connsiteY1" fmla="*/ 0 h 2671763"/>
              <a:gd name="connsiteX2" fmla="*/ 3336925 w 3697287"/>
              <a:gd name="connsiteY2" fmla="*/ 2252663 h 2671763"/>
              <a:gd name="connsiteX3" fmla="*/ 0 w 3697287"/>
              <a:gd name="connsiteY3" fmla="*/ 2671763 h 2671763"/>
              <a:gd name="connsiteX4" fmla="*/ 423228 w 3697287"/>
              <a:gd name="connsiteY4" fmla="*/ 466091 h 2671763"/>
              <a:gd name="connsiteX0" fmla="*/ 423228 w 3711575"/>
              <a:gd name="connsiteY0" fmla="*/ 504191 h 2709863"/>
              <a:gd name="connsiteX1" fmla="*/ 3711575 w 3711575"/>
              <a:gd name="connsiteY1" fmla="*/ 0 h 2709863"/>
              <a:gd name="connsiteX2" fmla="*/ 3336925 w 3711575"/>
              <a:gd name="connsiteY2" fmla="*/ 2290763 h 2709863"/>
              <a:gd name="connsiteX3" fmla="*/ 0 w 3711575"/>
              <a:gd name="connsiteY3" fmla="*/ 2709863 h 2709863"/>
              <a:gd name="connsiteX4" fmla="*/ 423228 w 3711575"/>
              <a:gd name="connsiteY4" fmla="*/ 504191 h 2709863"/>
              <a:gd name="connsiteX0" fmla="*/ 423228 w 3725862"/>
              <a:gd name="connsiteY0" fmla="*/ 489904 h 2695576"/>
              <a:gd name="connsiteX1" fmla="*/ 3725862 w 3725862"/>
              <a:gd name="connsiteY1" fmla="*/ 0 h 2695576"/>
              <a:gd name="connsiteX2" fmla="*/ 3336925 w 3725862"/>
              <a:gd name="connsiteY2" fmla="*/ 2276476 h 2695576"/>
              <a:gd name="connsiteX3" fmla="*/ 0 w 3725862"/>
              <a:gd name="connsiteY3" fmla="*/ 2695576 h 2695576"/>
              <a:gd name="connsiteX4" fmla="*/ 423228 w 3725862"/>
              <a:gd name="connsiteY4" fmla="*/ 489904 h 2695576"/>
              <a:gd name="connsiteX0" fmla="*/ 423228 w 3725862"/>
              <a:gd name="connsiteY0" fmla="*/ 489904 h 2695576"/>
              <a:gd name="connsiteX1" fmla="*/ 3725862 w 3725862"/>
              <a:gd name="connsiteY1" fmla="*/ 0 h 2695576"/>
              <a:gd name="connsiteX2" fmla="*/ 3351212 w 3725862"/>
              <a:gd name="connsiteY2" fmla="*/ 2295526 h 2695576"/>
              <a:gd name="connsiteX3" fmla="*/ 0 w 3725862"/>
              <a:gd name="connsiteY3" fmla="*/ 2695576 h 2695576"/>
              <a:gd name="connsiteX4" fmla="*/ 423228 w 3725862"/>
              <a:gd name="connsiteY4" fmla="*/ 489904 h 26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862" h="2695576">
                <a:moveTo>
                  <a:pt x="423228" y="489904"/>
                </a:moveTo>
                <a:lnTo>
                  <a:pt x="3725862" y="0"/>
                </a:lnTo>
                <a:lnTo>
                  <a:pt x="3351212" y="2295526"/>
                </a:lnTo>
                <a:lnTo>
                  <a:pt x="0" y="2695576"/>
                </a:lnTo>
                <a:lnTo>
                  <a:pt x="423228" y="489904"/>
                </a:lnTo>
                <a:close/>
              </a:path>
            </a:pathLst>
          </a:custGeom>
          <a:solidFill>
            <a:schemeClr val="accent1"/>
          </a:solidFill>
          <a:scene3d>
            <a:camera prst="isometricOffAxis2Left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B80C4B1-21E9-42DC-9522-290AD959EA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" y="3925676"/>
            <a:ext cx="5753100" cy="2570374"/>
          </a:xfrm>
          <a:custGeom>
            <a:avLst/>
            <a:gdLst>
              <a:gd name="connsiteX0" fmla="*/ 0 w 5753100"/>
              <a:gd name="connsiteY0" fmla="*/ 0 h 2570374"/>
              <a:gd name="connsiteX1" fmla="*/ 5753100 w 5753100"/>
              <a:gd name="connsiteY1" fmla="*/ 0 h 2570374"/>
              <a:gd name="connsiteX2" fmla="*/ 5753100 w 5753100"/>
              <a:gd name="connsiteY2" fmla="*/ 2570374 h 2570374"/>
              <a:gd name="connsiteX3" fmla="*/ 0 w 5753100"/>
              <a:gd name="connsiteY3" fmla="*/ 2570374 h 257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3100" h="2570374">
                <a:moveTo>
                  <a:pt x="0" y="0"/>
                </a:moveTo>
                <a:lnTo>
                  <a:pt x="5753100" y="0"/>
                </a:lnTo>
                <a:lnTo>
                  <a:pt x="5753100" y="2570374"/>
                </a:lnTo>
                <a:lnTo>
                  <a:pt x="0" y="257037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DA83E6E-8ECE-443C-968B-672FF1F7DA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5990" y="323850"/>
            <a:ext cx="2770011" cy="3403896"/>
          </a:xfrm>
          <a:custGeom>
            <a:avLst/>
            <a:gdLst>
              <a:gd name="connsiteX0" fmla="*/ 0 w 2770011"/>
              <a:gd name="connsiteY0" fmla="*/ 0 h 3403896"/>
              <a:gd name="connsiteX1" fmla="*/ 2770011 w 2770011"/>
              <a:gd name="connsiteY1" fmla="*/ 0 h 3403896"/>
              <a:gd name="connsiteX2" fmla="*/ 2770011 w 2770011"/>
              <a:gd name="connsiteY2" fmla="*/ 3403896 h 3403896"/>
              <a:gd name="connsiteX3" fmla="*/ 0 w 2770011"/>
              <a:gd name="connsiteY3" fmla="*/ 3403896 h 340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011" h="3403896">
                <a:moveTo>
                  <a:pt x="0" y="0"/>
                </a:moveTo>
                <a:lnTo>
                  <a:pt x="2770011" y="0"/>
                </a:lnTo>
                <a:lnTo>
                  <a:pt x="2770011" y="3403896"/>
                </a:lnTo>
                <a:lnTo>
                  <a:pt x="0" y="34038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EF4AAE-A11F-445F-8503-2FFDB6035F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323850"/>
            <a:ext cx="2800350" cy="3403600"/>
          </a:xfrm>
          <a:custGeom>
            <a:avLst/>
            <a:gdLst>
              <a:gd name="connsiteX0" fmla="*/ 0 w 2800350"/>
              <a:gd name="connsiteY0" fmla="*/ 0 h 3403600"/>
              <a:gd name="connsiteX1" fmla="*/ 2800350 w 2800350"/>
              <a:gd name="connsiteY1" fmla="*/ 0 h 3403600"/>
              <a:gd name="connsiteX2" fmla="*/ 2800350 w 2800350"/>
              <a:gd name="connsiteY2" fmla="*/ 3403600 h 3403600"/>
              <a:gd name="connsiteX3" fmla="*/ 0 w 2800350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3403600">
                <a:moveTo>
                  <a:pt x="0" y="0"/>
                </a:moveTo>
                <a:lnTo>
                  <a:pt x="2800350" y="0"/>
                </a:lnTo>
                <a:lnTo>
                  <a:pt x="2800350" y="3403600"/>
                </a:lnTo>
                <a:lnTo>
                  <a:pt x="0" y="34036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1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1DC4AC4-9B72-4F7F-B31D-9A441AA459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5936" y="-1512"/>
            <a:ext cx="2223440" cy="4014902"/>
          </a:xfrm>
          <a:custGeom>
            <a:avLst/>
            <a:gdLst>
              <a:gd name="connsiteX0" fmla="*/ 0 w 2223440"/>
              <a:gd name="connsiteY0" fmla="*/ 0 h 4014902"/>
              <a:gd name="connsiteX1" fmla="*/ 2223440 w 2223440"/>
              <a:gd name="connsiteY1" fmla="*/ 0 h 4014902"/>
              <a:gd name="connsiteX2" fmla="*/ 2223440 w 2223440"/>
              <a:gd name="connsiteY2" fmla="*/ 4014902 h 4014902"/>
              <a:gd name="connsiteX3" fmla="*/ 0 w 2223440"/>
              <a:gd name="connsiteY3" fmla="*/ 4014902 h 4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440" h="4014902">
                <a:moveTo>
                  <a:pt x="0" y="0"/>
                </a:moveTo>
                <a:lnTo>
                  <a:pt x="2223440" y="0"/>
                </a:lnTo>
                <a:lnTo>
                  <a:pt x="2223440" y="4014902"/>
                </a:lnTo>
                <a:lnTo>
                  <a:pt x="0" y="4014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131929-02E2-47C2-8AEA-EAABCC9096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992" y="2798313"/>
            <a:ext cx="2223440" cy="4014902"/>
          </a:xfrm>
          <a:custGeom>
            <a:avLst/>
            <a:gdLst>
              <a:gd name="connsiteX0" fmla="*/ 0 w 2223440"/>
              <a:gd name="connsiteY0" fmla="*/ 0 h 4014902"/>
              <a:gd name="connsiteX1" fmla="*/ 2223440 w 2223440"/>
              <a:gd name="connsiteY1" fmla="*/ 0 h 4014902"/>
              <a:gd name="connsiteX2" fmla="*/ 2223440 w 2223440"/>
              <a:gd name="connsiteY2" fmla="*/ 4014902 h 4014902"/>
              <a:gd name="connsiteX3" fmla="*/ 0 w 2223440"/>
              <a:gd name="connsiteY3" fmla="*/ 4014902 h 4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440" h="4014902">
                <a:moveTo>
                  <a:pt x="0" y="0"/>
                </a:moveTo>
                <a:lnTo>
                  <a:pt x="2223440" y="0"/>
                </a:lnTo>
                <a:lnTo>
                  <a:pt x="2223440" y="4014902"/>
                </a:lnTo>
                <a:lnTo>
                  <a:pt x="0" y="4014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46E2B21-C274-43C5-8BB7-A79767B333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79663" y="1081088"/>
            <a:ext cx="2204157" cy="4049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351CF39-E4AE-4C61-A19C-48AB3C28A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63995" cy="5516101"/>
          </a:xfrm>
          <a:custGeom>
            <a:avLst/>
            <a:gdLst>
              <a:gd name="connsiteX0" fmla="*/ 0 w 12163995"/>
              <a:gd name="connsiteY0" fmla="*/ 0 h 5516101"/>
              <a:gd name="connsiteX1" fmla="*/ 12163995 w 12163995"/>
              <a:gd name="connsiteY1" fmla="*/ 0 h 5516101"/>
              <a:gd name="connsiteX2" fmla="*/ 12163995 w 12163995"/>
              <a:gd name="connsiteY2" fmla="*/ 1775511 h 5516101"/>
              <a:gd name="connsiteX3" fmla="*/ 0 w 12163995"/>
              <a:gd name="connsiteY3" fmla="*/ 5516101 h 551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3995" h="5516101">
                <a:moveTo>
                  <a:pt x="0" y="0"/>
                </a:moveTo>
                <a:lnTo>
                  <a:pt x="12163995" y="0"/>
                </a:lnTo>
                <a:lnTo>
                  <a:pt x="12163995" y="1775511"/>
                </a:lnTo>
                <a:lnTo>
                  <a:pt x="0" y="55161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626D95F-9C10-434A-8C53-93FC822D14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67563" y="1504950"/>
            <a:ext cx="2855912" cy="3776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7AE8EBE-B7D7-45D7-9EBC-4724045705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47264" y="3146425"/>
            <a:ext cx="1303110" cy="239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60490" y="0"/>
            <a:ext cx="5419197" cy="4426470"/>
          </a:xfrm>
          <a:custGeom>
            <a:avLst/>
            <a:gdLst>
              <a:gd name="connsiteX0" fmla="*/ 0 w 5419197"/>
              <a:gd name="connsiteY0" fmla="*/ 0 h 4426470"/>
              <a:gd name="connsiteX1" fmla="*/ 5419197 w 5419197"/>
              <a:gd name="connsiteY1" fmla="*/ 0 h 4426470"/>
              <a:gd name="connsiteX2" fmla="*/ 5419197 w 5419197"/>
              <a:gd name="connsiteY2" fmla="*/ 4426470 h 442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9197" h="4426470">
                <a:moveTo>
                  <a:pt x="0" y="0"/>
                </a:moveTo>
                <a:lnTo>
                  <a:pt x="5419197" y="0"/>
                </a:lnTo>
                <a:lnTo>
                  <a:pt x="5419197" y="44264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CE563F-BE94-409D-AC12-CA420E461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69046" y="2033568"/>
            <a:ext cx="8022954" cy="2839387"/>
          </a:xfrm>
          <a:custGeom>
            <a:avLst/>
            <a:gdLst>
              <a:gd name="connsiteX0" fmla="*/ 0 w 8022954"/>
              <a:gd name="connsiteY0" fmla="*/ 0 h 2839387"/>
              <a:gd name="connsiteX1" fmla="*/ 8022954 w 8022954"/>
              <a:gd name="connsiteY1" fmla="*/ 0 h 2839387"/>
              <a:gd name="connsiteX2" fmla="*/ 8022954 w 8022954"/>
              <a:gd name="connsiteY2" fmla="*/ 2839387 h 2839387"/>
              <a:gd name="connsiteX3" fmla="*/ 0 w 8022954"/>
              <a:gd name="connsiteY3" fmla="*/ 2839387 h 283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2954" h="2839387">
                <a:moveTo>
                  <a:pt x="0" y="0"/>
                </a:moveTo>
                <a:lnTo>
                  <a:pt x="8022954" y="0"/>
                </a:lnTo>
                <a:lnTo>
                  <a:pt x="8022954" y="2839387"/>
                </a:lnTo>
                <a:lnTo>
                  <a:pt x="0" y="2839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3B1976-92BF-4793-AA0E-E82C5D363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0" y="357188"/>
            <a:ext cx="11544300" cy="6157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45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42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558AA17-09EE-4DDB-8F31-000FE07E0B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85392" y="4472094"/>
            <a:ext cx="1403248" cy="1684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333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4A0C768-278D-49DF-9D0E-D427EB993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5392" y="1811867"/>
            <a:ext cx="1403248" cy="1684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333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E2B99B2-6B17-411A-8575-C40FD4500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4060" y="1811867"/>
            <a:ext cx="1403248" cy="1684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333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14724B0-D926-4A4E-BF37-BDD68D3D19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04060" y="4472094"/>
            <a:ext cx="1403248" cy="1684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333">
                <a:latin typeface="Lato" panose="020F0502020204030203" pitchFamily="34" charset="0"/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379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855663" y="2090033"/>
            <a:ext cx="1733550" cy="2137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707029" y="1674993"/>
            <a:ext cx="1733550" cy="2137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9707029" y="4000373"/>
            <a:ext cx="1733550" cy="2137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855663" y="4407777"/>
            <a:ext cx="1733550" cy="2137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90735" y="579507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68592"/>
            <a:ext cx="8785675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3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CC34328-CC90-40CC-ACE5-77FF43EB3B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5020" y="2544097"/>
            <a:ext cx="3421625" cy="1769807"/>
          </a:xfrm>
          <a:custGeom>
            <a:avLst/>
            <a:gdLst>
              <a:gd name="connsiteX0" fmla="*/ 0 w 3421625"/>
              <a:gd name="connsiteY0" fmla="*/ 0 h 1769807"/>
              <a:gd name="connsiteX1" fmla="*/ 3421625 w 3421625"/>
              <a:gd name="connsiteY1" fmla="*/ 0 h 1769807"/>
              <a:gd name="connsiteX2" fmla="*/ 3421625 w 3421625"/>
              <a:gd name="connsiteY2" fmla="*/ 1769807 h 1769807"/>
              <a:gd name="connsiteX3" fmla="*/ 0 w 3421625"/>
              <a:gd name="connsiteY3" fmla="*/ 1769807 h 176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625" h="1769807">
                <a:moveTo>
                  <a:pt x="0" y="0"/>
                </a:moveTo>
                <a:lnTo>
                  <a:pt x="3421625" y="0"/>
                </a:lnTo>
                <a:lnTo>
                  <a:pt x="3421625" y="1769807"/>
                </a:lnTo>
                <a:lnTo>
                  <a:pt x="0" y="17698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454BC5-407C-48F2-A4C4-331F736DAC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3227" y="4313905"/>
            <a:ext cx="3421625" cy="1769807"/>
          </a:xfrm>
          <a:custGeom>
            <a:avLst/>
            <a:gdLst>
              <a:gd name="connsiteX0" fmla="*/ 0 w 3421625"/>
              <a:gd name="connsiteY0" fmla="*/ 0 h 1769807"/>
              <a:gd name="connsiteX1" fmla="*/ 3421625 w 3421625"/>
              <a:gd name="connsiteY1" fmla="*/ 0 h 1769807"/>
              <a:gd name="connsiteX2" fmla="*/ 3421625 w 3421625"/>
              <a:gd name="connsiteY2" fmla="*/ 1769807 h 1769807"/>
              <a:gd name="connsiteX3" fmla="*/ 0 w 3421625"/>
              <a:gd name="connsiteY3" fmla="*/ 1769807 h 176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625" h="1769807">
                <a:moveTo>
                  <a:pt x="0" y="0"/>
                </a:moveTo>
                <a:lnTo>
                  <a:pt x="3421625" y="0"/>
                </a:lnTo>
                <a:lnTo>
                  <a:pt x="3421625" y="1769807"/>
                </a:lnTo>
                <a:lnTo>
                  <a:pt x="0" y="17698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95EABF6-708F-41C5-B438-05CFAC0950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6477" y="4313903"/>
            <a:ext cx="3421625" cy="1769807"/>
          </a:xfrm>
          <a:custGeom>
            <a:avLst/>
            <a:gdLst>
              <a:gd name="connsiteX0" fmla="*/ 0 w 3421625"/>
              <a:gd name="connsiteY0" fmla="*/ 0 h 1769807"/>
              <a:gd name="connsiteX1" fmla="*/ 3421625 w 3421625"/>
              <a:gd name="connsiteY1" fmla="*/ 0 h 1769807"/>
              <a:gd name="connsiteX2" fmla="*/ 3421625 w 3421625"/>
              <a:gd name="connsiteY2" fmla="*/ 1769807 h 1769807"/>
              <a:gd name="connsiteX3" fmla="*/ 0 w 3421625"/>
              <a:gd name="connsiteY3" fmla="*/ 1769807 h 176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625" h="1769807">
                <a:moveTo>
                  <a:pt x="0" y="0"/>
                </a:moveTo>
                <a:lnTo>
                  <a:pt x="3421625" y="0"/>
                </a:lnTo>
                <a:lnTo>
                  <a:pt x="3421625" y="1769807"/>
                </a:lnTo>
                <a:lnTo>
                  <a:pt x="0" y="17698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4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2E2BB6EB-F3E4-461E-97A0-8A88398C56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8288" y="1009650"/>
            <a:ext cx="2771775" cy="4781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91806A21-F320-4824-9DC6-77F99E9EF9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3475" y="1009650"/>
            <a:ext cx="2782888" cy="4781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1026015C-76A8-41EA-A97C-8F1FE209D2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68663" y="1009650"/>
            <a:ext cx="2760662" cy="4781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67C33E-51FD-4CA5-9B78-112B1B585C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3" y="1009650"/>
            <a:ext cx="2749550" cy="4781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3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94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9CFC7C-EBFD-4697-AEC9-DF59D55437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1859" cy="6858000"/>
          </a:xfrm>
          <a:custGeom>
            <a:avLst/>
            <a:gdLst>
              <a:gd name="connsiteX0" fmla="*/ 0 w 5251859"/>
              <a:gd name="connsiteY0" fmla="*/ 0 h 6858000"/>
              <a:gd name="connsiteX1" fmla="*/ 5251859 w 5251859"/>
              <a:gd name="connsiteY1" fmla="*/ 0 h 6858000"/>
              <a:gd name="connsiteX2" fmla="*/ 5251859 w 5251859"/>
              <a:gd name="connsiteY2" fmla="*/ 6858000 h 6858000"/>
              <a:gd name="connsiteX3" fmla="*/ 0 w 525185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1859" h="6858000">
                <a:moveTo>
                  <a:pt x="0" y="0"/>
                </a:moveTo>
                <a:lnTo>
                  <a:pt x="5251859" y="0"/>
                </a:lnTo>
                <a:lnTo>
                  <a:pt x="525185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CE563F-BE94-409D-AC12-CA420E461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CE965311-E974-4D9E-B489-A84AD36DA68F}"/>
              </a:ext>
            </a:extLst>
          </p:cNvPr>
          <p:cNvSpPr txBox="1"/>
          <p:nvPr/>
        </p:nvSpPr>
        <p:spPr>
          <a:xfrm>
            <a:off x="264624" y="6560703"/>
            <a:ext cx="1087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800" b="0" i="0" smtClean="0">
                <a:solidFill>
                  <a:schemeClr val="accent1"/>
                </a:solidFill>
                <a:latin typeface="Avenir Book" panose="02000503020000020003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l"/>
              <a:t>‹#›</a:t>
            </a:fld>
            <a:endParaRPr lang="id-ID" sz="800" b="0" i="0" dirty="0">
              <a:solidFill>
                <a:schemeClr val="accent1"/>
              </a:solidFill>
              <a:latin typeface="Avenir Book" panose="02000503020000020003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66E41-69ED-6B47-9CDE-F0E8FD1D5ABB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525" y="6370427"/>
            <a:ext cx="1593851" cy="3438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E0DCCE-D047-E84D-BAFF-58A33A16C2AE}"/>
              </a:ext>
            </a:extLst>
          </p:cNvPr>
          <p:cNvSpPr txBox="1"/>
          <p:nvPr userDrawn="1"/>
        </p:nvSpPr>
        <p:spPr>
          <a:xfrm>
            <a:off x="5238750" y="6587291"/>
            <a:ext cx="171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" b="0" i="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t>© 2021. Ceruvia </a:t>
            </a:r>
            <a:r>
              <a:rPr lang="id-ID" sz="800" b="0" i="0" dirty="0" err="1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t>Lifesciences</a:t>
            </a:r>
            <a:endParaRPr lang="id-ID" sz="800" b="0" i="0" dirty="0">
              <a:solidFill>
                <a:schemeClr val="bg1">
                  <a:lumMod val="75000"/>
                </a:schemeClr>
              </a:solidFill>
              <a:latin typeface="Avenir Book" panose="02000503020000020003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52" r:id="rId3"/>
    <p:sldLayoutId id="2147483654" r:id="rId4"/>
    <p:sldLayoutId id="2147483655" r:id="rId5"/>
    <p:sldLayoutId id="2147483653" r:id="rId6"/>
    <p:sldLayoutId id="2147483649" r:id="rId7"/>
    <p:sldLayoutId id="2147483677" r:id="rId8"/>
    <p:sldLayoutId id="2147483692" r:id="rId9"/>
    <p:sldLayoutId id="2147483656" r:id="rId10"/>
    <p:sldLayoutId id="2147483657" r:id="rId11"/>
    <p:sldLayoutId id="2147483673" r:id="rId12"/>
    <p:sldLayoutId id="2147483688" r:id="rId13"/>
    <p:sldLayoutId id="2147483661" r:id="rId14"/>
    <p:sldLayoutId id="2147483662" r:id="rId15"/>
    <p:sldLayoutId id="2147483651" r:id="rId16"/>
    <p:sldLayoutId id="2147483658" r:id="rId17"/>
    <p:sldLayoutId id="2147483683" r:id="rId18"/>
    <p:sldLayoutId id="2147483685" r:id="rId19"/>
    <p:sldLayoutId id="2147483659" r:id="rId20"/>
    <p:sldLayoutId id="2147483679" r:id="rId21"/>
    <p:sldLayoutId id="2147483687" r:id="rId22"/>
    <p:sldLayoutId id="2147483675" r:id="rId23"/>
    <p:sldLayoutId id="2147483693" r:id="rId24"/>
    <p:sldLayoutId id="2147483686" r:id="rId25"/>
    <p:sldLayoutId id="2147483681" r:id="rId26"/>
    <p:sldLayoutId id="2147483682" r:id="rId27"/>
    <p:sldLayoutId id="2147483684" r:id="rId28"/>
    <p:sldLayoutId id="2147483663" r:id="rId29"/>
    <p:sldLayoutId id="2147483678" r:id="rId30"/>
    <p:sldLayoutId id="2147483664" r:id="rId31"/>
    <p:sldLayoutId id="2147483665" r:id="rId32"/>
    <p:sldLayoutId id="2147483666" r:id="rId33"/>
    <p:sldLayoutId id="2147483667" r:id="rId34"/>
    <p:sldLayoutId id="2147483676" r:id="rId35"/>
    <p:sldLayoutId id="2147483670" r:id="rId36"/>
    <p:sldLayoutId id="2147483668" r:id="rId37"/>
    <p:sldLayoutId id="2147483669" r:id="rId38"/>
    <p:sldLayoutId id="2147483671" r:id="rId39"/>
    <p:sldLayoutId id="2147483672" r:id="rId40"/>
    <p:sldLayoutId id="2147483674" r:id="rId41"/>
    <p:sldLayoutId id="2147483689" r:id="rId42"/>
    <p:sldLayoutId id="2147483694" r:id="rId43"/>
    <p:sldLayoutId id="2147483690" r:id="rId44"/>
    <p:sldLayoutId id="2147483695" r:id="rId45"/>
    <p:sldLayoutId id="2147483696" r:id="rId46"/>
    <p:sldLayoutId id="2147483697" r:id="rId47"/>
    <p:sldLayoutId id="2147483699" r:id="rId48"/>
    <p:sldLayoutId id="2147483700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microsoft.com/office/2007/relationships/hdphoto" Target="../media/hdphoto1.wdp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6.jpeg"/><Relationship Id="rId10" Type="http://schemas.openxmlformats.org/officeDocument/2006/relationships/image" Target="../media/image42.tiff"/><Relationship Id="rId4" Type="http://schemas.openxmlformats.org/officeDocument/2006/relationships/image" Target="../media/image36.jpeg"/><Relationship Id="rId9" Type="http://schemas.openxmlformats.org/officeDocument/2006/relationships/image" Target="../media/image41.tiff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jpeg"/><Relationship Id="rId3" Type="http://schemas.openxmlformats.org/officeDocument/2006/relationships/image" Target="../media/image47.jpeg"/><Relationship Id="rId21" Type="http://schemas.openxmlformats.org/officeDocument/2006/relationships/image" Target="../media/image65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0.jpe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png"/><Relationship Id="rId10" Type="http://schemas.openxmlformats.org/officeDocument/2006/relationships/image" Target="../media/image54.jpeg"/><Relationship Id="rId19" Type="http://schemas.openxmlformats.org/officeDocument/2006/relationships/image" Target="../media/image63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png"/><Relationship Id="rId22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sterbusters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B05ED4B-0194-4CD5-AB73-25AAF633A9EB}"/>
              </a:ext>
            </a:extLst>
          </p:cNvPr>
          <p:cNvSpPr/>
          <p:nvPr/>
        </p:nvSpPr>
        <p:spPr>
          <a:xfrm rot="5400000">
            <a:off x="3532794" y="-3532793"/>
            <a:ext cx="5126411" cy="12192002"/>
          </a:xfrm>
          <a:prstGeom prst="homePlate">
            <a:avLst>
              <a:gd name="adj" fmla="val 418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84C7FA4-95BE-42D9-BCA3-6A836E61EDEF}"/>
              </a:ext>
            </a:extLst>
          </p:cNvPr>
          <p:cNvSpPr txBox="1">
            <a:spLocks/>
          </p:cNvSpPr>
          <p:nvPr/>
        </p:nvSpPr>
        <p:spPr>
          <a:xfrm>
            <a:off x="841828" y="5356968"/>
            <a:ext cx="10508343" cy="617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id-ID" sz="2500" spc="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OVERVIEW</a:t>
            </a:r>
            <a:endParaRPr lang="en-US" sz="2500" spc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5105AD1-75F6-4A90-B47E-790A17A97E4F}"/>
              </a:ext>
            </a:extLst>
          </p:cNvPr>
          <p:cNvSpPr/>
          <p:nvPr/>
        </p:nvSpPr>
        <p:spPr>
          <a:xfrm rot="5400000">
            <a:off x="4460228" y="-1401199"/>
            <a:ext cx="3271545" cy="8245418"/>
          </a:xfrm>
          <a:prstGeom prst="homePlate">
            <a:avLst>
              <a:gd name="adj" fmla="val 41854"/>
            </a:avLst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10D39-6D1F-4644-9264-4E56ADA14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294" y="1866900"/>
            <a:ext cx="4514850" cy="973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B6838D-E4B7-DA4A-A3AE-62F4B17BCD2C}"/>
              </a:ext>
            </a:extLst>
          </p:cNvPr>
          <p:cNvSpPr txBox="1"/>
          <p:nvPr/>
        </p:nvSpPr>
        <p:spPr>
          <a:xfrm>
            <a:off x="2520949" y="3276600"/>
            <a:ext cx="71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Transformational Medicines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Neurological &amp; Psychiatric Disorders</a:t>
            </a:r>
          </a:p>
        </p:txBody>
      </p:sp>
    </p:spTree>
    <p:extLst>
      <p:ext uri="{BB962C8B-B14F-4D97-AF65-F5344CB8AC3E}">
        <p14:creationId xmlns:p14="http://schemas.microsoft.com/office/powerpoint/2010/main" val="2877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B82BEB9-E903-B548-AF7B-FB5568242F1D}"/>
              </a:ext>
            </a:extLst>
          </p:cNvPr>
          <p:cNvSpPr txBox="1"/>
          <p:nvPr/>
        </p:nvSpPr>
        <p:spPr>
          <a:xfrm>
            <a:off x="626192" y="290011"/>
            <a:ext cx="1080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Experience that knows how to deliver value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78C44D8-FCCB-754D-94BC-B7DA646FDBD8}"/>
              </a:ext>
            </a:extLst>
          </p:cNvPr>
          <p:cNvSpPr/>
          <p:nvPr/>
        </p:nvSpPr>
        <p:spPr>
          <a:xfrm>
            <a:off x="3880879" y="1137924"/>
            <a:ext cx="694238" cy="83095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FE34E03-226D-0449-B13C-B49452FFF901}"/>
              </a:ext>
            </a:extLst>
          </p:cNvPr>
          <p:cNvGrpSpPr/>
          <p:nvPr/>
        </p:nvGrpSpPr>
        <p:grpSpPr>
          <a:xfrm>
            <a:off x="4831875" y="1204430"/>
            <a:ext cx="2356837" cy="908118"/>
            <a:chOff x="2040712" y="1334450"/>
            <a:chExt cx="1917714" cy="112928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47DACE3-CF1C-F44A-8BF8-2E15AE6693D4}"/>
                </a:ext>
              </a:extLst>
            </p:cNvPr>
            <p:cNvSpPr txBox="1"/>
            <p:nvPr/>
          </p:nvSpPr>
          <p:spPr>
            <a:xfrm>
              <a:off x="2040713" y="1947047"/>
              <a:ext cx="1778386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40+ years Toxicology &amp; Pharmacology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5EC2AC1-A20B-074E-AB7B-C2E721C13DD7}"/>
                </a:ext>
              </a:extLst>
            </p:cNvPr>
            <p:cNvSpPr txBox="1"/>
            <p:nvPr/>
          </p:nvSpPr>
          <p:spPr>
            <a:xfrm>
              <a:off x="2040712" y="1334450"/>
              <a:ext cx="1917714" cy="344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spc="12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Shayne Gad, PhD, DABT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CCCFAD7-3AC7-9E4E-81A0-1385EE72C1A6}"/>
                </a:ext>
              </a:extLst>
            </p:cNvPr>
            <p:cNvSpPr txBox="1"/>
            <p:nvPr/>
          </p:nvSpPr>
          <p:spPr>
            <a:xfrm>
              <a:off x="2040713" y="1652486"/>
              <a:ext cx="1917713" cy="5358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Pharmacology &amp; Toxicology </a:t>
              </a:r>
            </a:p>
            <a:p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8BA5A2D-B4EB-D743-92E1-E2861716522E}"/>
              </a:ext>
            </a:extLst>
          </p:cNvPr>
          <p:cNvSpPr/>
          <p:nvPr/>
        </p:nvSpPr>
        <p:spPr>
          <a:xfrm>
            <a:off x="3880879" y="2445728"/>
            <a:ext cx="694238" cy="83095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7835FB7-63E9-7445-9CDC-E3362878046A}"/>
              </a:ext>
            </a:extLst>
          </p:cNvPr>
          <p:cNvGrpSpPr/>
          <p:nvPr/>
        </p:nvGrpSpPr>
        <p:grpSpPr>
          <a:xfrm>
            <a:off x="4831876" y="2512234"/>
            <a:ext cx="2185607" cy="1069701"/>
            <a:chOff x="2040712" y="1334450"/>
            <a:chExt cx="1778387" cy="1330225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CD2D9B9-F8F4-D844-AE8A-7898E8E69812}"/>
                </a:ext>
              </a:extLst>
            </p:cNvPr>
            <p:cNvSpPr txBox="1"/>
            <p:nvPr/>
          </p:nvSpPr>
          <p:spPr>
            <a:xfrm>
              <a:off x="2040713" y="1947047"/>
              <a:ext cx="1778386" cy="71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20+ years CMC Development &amp; Pharmaceutical Project Management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A6401C6-8A90-604A-9C96-377D6ADDBF8A}"/>
                </a:ext>
              </a:extLst>
            </p:cNvPr>
            <p:cNvSpPr txBox="1"/>
            <p:nvPr/>
          </p:nvSpPr>
          <p:spPr>
            <a:xfrm>
              <a:off x="2040712" y="1334450"/>
              <a:ext cx="1778387" cy="344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spc="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Eric Galia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AA8AA22-C2D2-7244-A37A-FC325AF53407}"/>
                </a:ext>
              </a:extLst>
            </p:cNvPr>
            <p:cNvSpPr txBox="1"/>
            <p:nvPr/>
          </p:nvSpPr>
          <p:spPr>
            <a:xfrm>
              <a:off x="2040713" y="1652486"/>
              <a:ext cx="1778386" cy="3253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Lead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F40A9023-ADE6-4000-8463-7FC8FAABAE20}"/>
              </a:ext>
            </a:extLst>
          </p:cNvPr>
          <p:cNvSpPr/>
          <p:nvPr/>
        </p:nvSpPr>
        <p:spPr>
          <a:xfrm>
            <a:off x="7258855" y="158561"/>
            <a:ext cx="791572" cy="94745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D92914-F80F-3C48-99A4-2D5E41EBA4DB}"/>
              </a:ext>
            </a:extLst>
          </p:cNvPr>
          <p:cNvGrpSpPr/>
          <p:nvPr/>
        </p:nvGrpSpPr>
        <p:grpSpPr>
          <a:xfrm>
            <a:off x="8359816" y="321617"/>
            <a:ext cx="2185607" cy="1138951"/>
            <a:chOff x="2040712" y="1334450"/>
            <a:chExt cx="1778387" cy="14163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3A83B2-BA44-4431-97E1-12D65CB3136A}"/>
                </a:ext>
              </a:extLst>
            </p:cNvPr>
            <p:cNvSpPr txBox="1"/>
            <p:nvPr/>
          </p:nvSpPr>
          <p:spPr>
            <a:xfrm>
              <a:off x="2040713" y="1947047"/>
              <a:ext cx="1778386" cy="80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10+ years Investment/ Philanthropy in Psychedelic Medicine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D92CF7-28BB-4071-B0A2-BA89CD8CFBB5}"/>
                </a:ext>
              </a:extLst>
            </p:cNvPr>
            <p:cNvSpPr txBox="1"/>
            <p:nvPr/>
          </p:nvSpPr>
          <p:spPr>
            <a:xfrm>
              <a:off x="2040712" y="1334450"/>
              <a:ext cx="1778387" cy="4210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600" b="1" spc="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Carey Turnbull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EB0860-1537-486D-BB1E-D32374CBAEA0}"/>
                </a:ext>
              </a:extLst>
            </p:cNvPr>
            <p:cNvSpPr txBox="1"/>
            <p:nvPr/>
          </p:nvSpPr>
          <p:spPr>
            <a:xfrm>
              <a:off x="2040713" y="1652486"/>
              <a:ext cx="1778386" cy="38273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FOUNDER / CEO</a:t>
              </a:r>
            </a:p>
          </p:txBody>
        </p: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DA6C30D-9DA0-4C43-8FFF-7115021D53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189" y="290011"/>
            <a:ext cx="913686" cy="1097871"/>
          </a:xfr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B89D44-A554-7E4C-98B4-D01FCB9DFFA3}"/>
              </a:ext>
            </a:extLst>
          </p:cNvPr>
          <p:cNvSpPr/>
          <p:nvPr/>
        </p:nvSpPr>
        <p:spPr>
          <a:xfrm>
            <a:off x="733645" y="1137924"/>
            <a:ext cx="694238" cy="83095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6E1A915-EF60-8A42-AA89-4B9144D1E236}"/>
              </a:ext>
            </a:extLst>
          </p:cNvPr>
          <p:cNvGrpSpPr/>
          <p:nvPr/>
        </p:nvGrpSpPr>
        <p:grpSpPr>
          <a:xfrm>
            <a:off x="1684642" y="1204430"/>
            <a:ext cx="2185607" cy="908118"/>
            <a:chOff x="2040712" y="1334450"/>
            <a:chExt cx="1778387" cy="112928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1DC67F-316F-B743-A246-6EF946BE8C53}"/>
                </a:ext>
              </a:extLst>
            </p:cNvPr>
            <p:cNvSpPr txBox="1"/>
            <p:nvPr/>
          </p:nvSpPr>
          <p:spPr>
            <a:xfrm>
              <a:off x="2040713" y="1947047"/>
              <a:ext cx="1778386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20+ years Pharmaceutical </a:t>
              </a:r>
              <a:b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Project Management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6D7DED-D182-8742-944D-FCCFAD7E3557}"/>
                </a:ext>
              </a:extLst>
            </p:cNvPr>
            <p:cNvSpPr txBox="1"/>
            <p:nvPr/>
          </p:nvSpPr>
          <p:spPr>
            <a:xfrm>
              <a:off x="2040712" y="1334450"/>
              <a:ext cx="1778387" cy="344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spc="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Kathleen Monroe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638D09B-8ED8-644D-B314-F76CFACB0CCC}"/>
                </a:ext>
              </a:extLst>
            </p:cNvPr>
            <p:cNvSpPr txBox="1"/>
            <p:nvPr/>
          </p:nvSpPr>
          <p:spPr>
            <a:xfrm>
              <a:off x="2040713" y="1652486"/>
              <a:ext cx="1778386" cy="3253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100" b="1" spc="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</a:t>
              </a:r>
            </a:p>
          </p:txBody>
        </p:sp>
      </p:grpSp>
      <p:pic>
        <p:nvPicPr>
          <p:cNvPr id="83" name="Picture Placeholder 9">
            <a:extLst>
              <a:ext uri="{FF2B5EF4-FFF2-40B4-BE49-F238E27FC236}">
                <a16:creationId xmlns:a16="http://schemas.microsoft.com/office/drawing/2014/main" id="{261F5875-E734-784F-9FFA-77A9699B2D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79" y="1290643"/>
            <a:ext cx="801337" cy="962874"/>
          </a:xfrm>
          <a:prstGeom prst="rect">
            <a:avLst/>
          </a:prstGeom>
          <a:ln>
            <a:noFill/>
          </a:ln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35D9C559-5FA5-7042-BBC5-5816ED7E49BB}"/>
              </a:ext>
            </a:extLst>
          </p:cNvPr>
          <p:cNvSpPr/>
          <p:nvPr/>
        </p:nvSpPr>
        <p:spPr>
          <a:xfrm>
            <a:off x="733645" y="2445728"/>
            <a:ext cx="694238" cy="83095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0A50DD1-3346-7843-B7A8-8C356242CAE9}"/>
              </a:ext>
            </a:extLst>
          </p:cNvPr>
          <p:cNvGrpSpPr/>
          <p:nvPr/>
        </p:nvGrpSpPr>
        <p:grpSpPr>
          <a:xfrm>
            <a:off x="1684642" y="2512234"/>
            <a:ext cx="2185607" cy="908118"/>
            <a:chOff x="2040712" y="1334450"/>
            <a:chExt cx="1778387" cy="112928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B3C54C0-EA16-9A42-80DF-B186A6D448F6}"/>
                </a:ext>
              </a:extLst>
            </p:cNvPr>
            <p:cNvSpPr txBox="1"/>
            <p:nvPr/>
          </p:nvSpPr>
          <p:spPr>
            <a:xfrm>
              <a:off x="2040713" y="1947047"/>
              <a:ext cx="1778386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20+ years Analgesic &amp; </a:t>
              </a:r>
              <a:b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CNS Drug Development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F467B81-F325-8E40-9823-9917F0ECE4FD}"/>
                </a:ext>
              </a:extLst>
            </p:cNvPr>
            <p:cNvSpPr txBox="1"/>
            <p:nvPr/>
          </p:nvSpPr>
          <p:spPr>
            <a:xfrm>
              <a:off x="2040712" y="1334450"/>
              <a:ext cx="1778387" cy="344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spc="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Judy Ashworth, MD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3DBBCA5-A7D6-144C-AAAD-C10CD81777FD}"/>
                </a:ext>
              </a:extLst>
            </p:cNvPr>
            <p:cNvSpPr txBox="1"/>
            <p:nvPr/>
          </p:nvSpPr>
          <p:spPr>
            <a:xfrm>
              <a:off x="2040713" y="1652486"/>
              <a:ext cx="1778386" cy="3253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&amp; Regulatory Strategy</a:t>
              </a:r>
            </a:p>
          </p:txBody>
        </p:sp>
      </p:grpSp>
      <p:pic>
        <p:nvPicPr>
          <p:cNvPr id="89" name="Picture Placeholder 9">
            <a:extLst>
              <a:ext uri="{FF2B5EF4-FFF2-40B4-BE49-F238E27FC236}">
                <a16:creationId xmlns:a16="http://schemas.microsoft.com/office/drawing/2014/main" id="{0F3F96D2-B47B-B94D-AB7F-E649CDAE4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79" y="2577179"/>
            <a:ext cx="801337" cy="962874"/>
          </a:xfrm>
          <a:prstGeom prst="rect">
            <a:avLst/>
          </a:prstGeom>
          <a:ln>
            <a:noFill/>
          </a:ln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1F4753F0-B4E2-7944-91ED-72E58186227A}"/>
              </a:ext>
            </a:extLst>
          </p:cNvPr>
          <p:cNvSpPr/>
          <p:nvPr/>
        </p:nvSpPr>
        <p:spPr>
          <a:xfrm>
            <a:off x="733645" y="3764165"/>
            <a:ext cx="694238" cy="83095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FD38F57-BDCC-BE49-B617-1F0F981C9F37}"/>
              </a:ext>
            </a:extLst>
          </p:cNvPr>
          <p:cNvGrpSpPr/>
          <p:nvPr/>
        </p:nvGrpSpPr>
        <p:grpSpPr>
          <a:xfrm>
            <a:off x="1684642" y="3830672"/>
            <a:ext cx="2185607" cy="908118"/>
            <a:chOff x="2040712" y="1334450"/>
            <a:chExt cx="1778387" cy="112928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C65831E-1D96-6742-A441-7519CFC25EBC}"/>
                </a:ext>
              </a:extLst>
            </p:cNvPr>
            <p:cNvSpPr txBox="1"/>
            <p:nvPr/>
          </p:nvSpPr>
          <p:spPr>
            <a:xfrm>
              <a:off x="2040713" y="1947047"/>
              <a:ext cx="1778386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40+ years in Quality Assurance and CMC development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9A8D9D2-2C3F-6043-8F42-F8311C35FB8E}"/>
                </a:ext>
              </a:extLst>
            </p:cNvPr>
            <p:cNvSpPr txBox="1"/>
            <p:nvPr/>
          </p:nvSpPr>
          <p:spPr>
            <a:xfrm>
              <a:off x="2040712" y="1334450"/>
              <a:ext cx="1778387" cy="344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spc="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Jeanne Bonelle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D9A7FD0-D5B0-E142-9485-B24167B48C5F}"/>
                </a:ext>
              </a:extLst>
            </p:cNvPr>
            <p:cNvSpPr txBox="1"/>
            <p:nvPr/>
          </p:nvSpPr>
          <p:spPr>
            <a:xfrm>
              <a:off x="2040713" y="1652486"/>
              <a:ext cx="1778386" cy="3253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100" b="1" spc="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CMC, QA</a:t>
              </a:r>
            </a:p>
          </p:txBody>
        </p:sp>
      </p:grpSp>
      <p:pic>
        <p:nvPicPr>
          <p:cNvPr id="95" name="Picture Placeholder 9">
            <a:extLst>
              <a:ext uri="{FF2B5EF4-FFF2-40B4-BE49-F238E27FC236}">
                <a16:creationId xmlns:a16="http://schemas.microsoft.com/office/drawing/2014/main" id="{1DC02206-9924-FD48-8FBC-B2A87453E1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79" y="3916884"/>
            <a:ext cx="801337" cy="962874"/>
          </a:xfrm>
          <a:prstGeom prst="rect">
            <a:avLst/>
          </a:prstGeom>
          <a:ln>
            <a:noFill/>
          </a:ln>
        </p:spPr>
      </p:pic>
      <p:pic>
        <p:nvPicPr>
          <p:cNvPr id="133" name="Picture Placeholder 9">
            <a:extLst>
              <a:ext uri="{FF2B5EF4-FFF2-40B4-BE49-F238E27FC236}">
                <a16:creationId xmlns:a16="http://schemas.microsoft.com/office/drawing/2014/main" id="{D4FFF066-9392-AC41-8DF3-AA5272FECF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213" y="1269375"/>
            <a:ext cx="801337" cy="962874"/>
          </a:xfrm>
          <a:prstGeom prst="rect">
            <a:avLst/>
          </a:prstGeom>
          <a:ln>
            <a:noFill/>
          </a:ln>
        </p:spPr>
      </p:pic>
      <p:pic>
        <p:nvPicPr>
          <p:cNvPr id="140" name="Picture Placeholder 9">
            <a:extLst>
              <a:ext uri="{FF2B5EF4-FFF2-40B4-BE49-F238E27FC236}">
                <a16:creationId xmlns:a16="http://schemas.microsoft.com/office/drawing/2014/main" id="{53FB9654-B7F1-4A4C-A981-C749526284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213" y="2577179"/>
            <a:ext cx="801337" cy="962874"/>
          </a:xfrm>
          <a:prstGeom prst="rect">
            <a:avLst/>
          </a:prstGeom>
          <a:ln>
            <a:noFill/>
          </a:ln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D11E971C-0419-B84F-90F6-B015E58E1DE5}"/>
              </a:ext>
            </a:extLst>
          </p:cNvPr>
          <p:cNvSpPr/>
          <p:nvPr/>
        </p:nvSpPr>
        <p:spPr>
          <a:xfrm>
            <a:off x="3880879" y="3764165"/>
            <a:ext cx="694238" cy="83095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7B150E1-A47E-BB45-B839-5B295481FE30}"/>
              </a:ext>
            </a:extLst>
          </p:cNvPr>
          <p:cNvGrpSpPr/>
          <p:nvPr/>
        </p:nvGrpSpPr>
        <p:grpSpPr>
          <a:xfrm>
            <a:off x="4831875" y="3830672"/>
            <a:ext cx="2642805" cy="746537"/>
            <a:chOff x="2040711" y="1334450"/>
            <a:chExt cx="2150400" cy="928355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0CC4150-D4FC-2248-BB03-69A28C383D73}"/>
                </a:ext>
              </a:extLst>
            </p:cNvPr>
            <p:cNvSpPr txBox="1"/>
            <p:nvPr/>
          </p:nvSpPr>
          <p:spPr>
            <a:xfrm>
              <a:off x="2040713" y="1947048"/>
              <a:ext cx="1778386" cy="31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20+ years Clinical Research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D50AB91-C91D-7A40-8575-26B39289D325}"/>
                </a:ext>
              </a:extLst>
            </p:cNvPr>
            <p:cNvSpPr txBox="1"/>
            <p:nvPr/>
          </p:nvSpPr>
          <p:spPr>
            <a:xfrm>
              <a:off x="2040711" y="1334450"/>
              <a:ext cx="2150400" cy="344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spc="12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Sophie Goubet Sieradzki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D5B4047-7DD8-F04E-8DF3-1F1B3C5533F1}"/>
                </a:ext>
              </a:extLst>
            </p:cNvPr>
            <p:cNvSpPr txBox="1"/>
            <p:nvPr/>
          </p:nvSpPr>
          <p:spPr>
            <a:xfrm>
              <a:off x="2040712" y="1652486"/>
              <a:ext cx="2047868" cy="32532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Research Associate (OCD)</a:t>
              </a:r>
            </a:p>
          </p:txBody>
        </p:sp>
      </p:grpSp>
      <p:pic>
        <p:nvPicPr>
          <p:cNvPr id="147" name="Picture Placeholder 9">
            <a:extLst>
              <a:ext uri="{FF2B5EF4-FFF2-40B4-BE49-F238E27FC236}">
                <a16:creationId xmlns:a16="http://schemas.microsoft.com/office/drawing/2014/main" id="{5CF21D52-ACFF-E241-A823-ABDA4BC789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213" y="3895616"/>
            <a:ext cx="801337" cy="962874"/>
          </a:xfrm>
          <a:prstGeom prst="rect">
            <a:avLst/>
          </a:prstGeom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DBA87AF-4F1A-324B-A456-AB11AAFFDB14}"/>
              </a:ext>
            </a:extLst>
          </p:cNvPr>
          <p:cNvGrpSpPr/>
          <p:nvPr/>
        </p:nvGrpSpPr>
        <p:grpSpPr>
          <a:xfrm>
            <a:off x="7315193" y="1595122"/>
            <a:ext cx="3307833" cy="953359"/>
            <a:chOff x="7315193" y="1595122"/>
            <a:chExt cx="3307833" cy="953359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0C420D7-1C00-504A-BB92-24AAF314606B}"/>
                </a:ext>
              </a:extLst>
            </p:cNvPr>
            <p:cNvSpPr/>
            <p:nvPr/>
          </p:nvSpPr>
          <p:spPr>
            <a:xfrm>
              <a:off x="7315193" y="1595122"/>
              <a:ext cx="694238" cy="83095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AF7ABCA-0755-464E-A2EB-CF1647F59137}"/>
                </a:ext>
              </a:extLst>
            </p:cNvPr>
            <p:cNvGrpSpPr/>
            <p:nvPr/>
          </p:nvGrpSpPr>
          <p:grpSpPr>
            <a:xfrm>
              <a:off x="8266189" y="1640363"/>
              <a:ext cx="2356837" cy="908118"/>
              <a:chOff x="2040712" y="1334450"/>
              <a:chExt cx="1917714" cy="1129289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E810C46-3B6F-1D48-8FD1-6B10BCAB5D63}"/>
                  </a:ext>
                </a:extLst>
              </p:cNvPr>
              <p:cNvSpPr txBox="1"/>
              <p:nvPr/>
            </p:nvSpPr>
            <p:spPr>
              <a:xfrm>
                <a:off x="2040713" y="1947047"/>
                <a:ext cx="1778386" cy="516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20+ years Pre-Clinical &amp; Clinical Development of CNS Drugs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B21BDE9-511A-E74C-81FF-EBBE0F52640D}"/>
                  </a:ext>
                </a:extLst>
              </p:cNvPr>
              <p:cNvSpPr txBox="1"/>
              <p:nvPr/>
            </p:nvSpPr>
            <p:spPr>
              <a:xfrm>
                <a:off x="2040712" y="1334450"/>
                <a:ext cx="1917714" cy="34446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200" b="1" spc="12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Ryan Lanier, PhD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50D2F3F-49F5-5D44-86A1-1CAE516AA0A9}"/>
                  </a:ext>
                </a:extLst>
              </p:cNvPr>
              <p:cNvSpPr txBox="1"/>
              <p:nvPr/>
            </p:nvSpPr>
            <p:spPr>
              <a:xfrm>
                <a:off x="2040713" y="1652486"/>
                <a:ext cx="1917713" cy="32532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Clinical Scientist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F7951B-54EF-4649-9615-2CBACC40455D}"/>
              </a:ext>
            </a:extLst>
          </p:cNvPr>
          <p:cNvGrpSpPr/>
          <p:nvPr/>
        </p:nvGrpSpPr>
        <p:grpSpPr>
          <a:xfrm>
            <a:off x="7315193" y="2860396"/>
            <a:ext cx="3467792" cy="1114942"/>
            <a:chOff x="7315193" y="2902926"/>
            <a:chExt cx="3467792" cy="1114942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92878E2-2158-B446-8FE9-95F15B55B9A2}"/>
                </a:ext>
              </a:extLst>
            </p:cNvPr>
            <p:cNvSpPr/>
            <p:nvPr/>
          </p:nvSpPr>
          <p:spPr>
            <a:xfrm>
              <a:off x="7315193" y="2902926"/>
              <a:ext cx="694238" cy="830957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FFFD8433-D151-DB48-9D36-E2F538A64738}"/>
                </a:ext>
              </a:extLst>
            </p:cNvPr>
            <p:cNvGrpSpPr/>
            <p:nvPr/>
          </p:nvGrpSpPr>
          <p:grpSpPr>
            <a:xfrm>
              <a:off x="8266190" y="2948167"/>
              <a:ext cx="2516795" cy="1069701"/>
              <a:chOff x="2040712" y="1334450"/>
              <a:chExt cx="2047868" cy="1330225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653B654-BB2F-C945-A9B5-29E07E2893A2}"/>
                  </a:ext>
                </a:extLst>
              </p:cNvPr>
              <p:cNvSpPr txBox="1"/>
              <p:nvPr/>
            </p:nvSpPr>
            <p:spPr>
              <a:xfrm>
                <a:off x="2040712" y="1947047"/>
                <a:ext cx="2047868" cy="717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15+ years Pharmaceutical Commercialization &amp; Business Development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C645DD0E-C41D-0648-AB7A-544E2AFBA904}"/>
                  </a:ext>
                </a:extLst>
              </p:cNvPr>
              <p:cNvSpPr txBox="1"/>
              <p:nvPr/>
            </p:nvSpPr>
            <p:spPr>
              <a:xfrm>
                <a:off x="2040712" y="1334450"/>
                <a:ext cx="1778387" cy="34446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200" b="1" spc="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Stephan Loose, MBA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3F7B586-C58B-1A42-B71C-9072711D5438}"/>
                  </a:ext>
                </a:extLst>
              </p:cNvPr>
              <p:cNvSpPr txBox="1"/>
              <p:nvPr/>
            </p:nvSpPr>
            <p:spPr>
              <a:xfrm>
                <a:off x="2040713" y="1652486"/>
                <a:ext cx="1778386" cy="32532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 Development</a:t>
                </a:r>
              </a:p>
            </p:txBody>
          </p:sp>
        </p:grpSp>
      </p:grpSp>
      <p:pic>
        <p:nvPicPr>
          <p:cNvPr id="164" name="Picture Placeholder 9">
            <a:extLst>
              <a:ext uri="{FF2B5EF4-FFF2-40B4-BE49-F238E27FC236}">
                <a16:creationId xmlns:a16="http://schemas.microsoft.com/office/drawing/2014/main" id="{EF0456DA-C2AE-B44C-BD8E-E9CE9C7000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4527" y="1673409"/>
            <a:ext cx="801337" cy="962874"/>
          </a:xfrm>
          <a:prstGeom prst="rect">
            <a:avLst/>
          </a:prstGeom>
          <a:ln>
            <a:noFill/>
          </a:ln>
        </p:spPr>
      </p:pic>
      <p:pic>
        <p:nvPicPr>
          <p:cNvPr id="165" name="Picture Placeholder 9">
            <a:extLst>
              <a:ext uri="{FF2B5EF4-FFF2-40B4-BE49-F238E27FC236}">
                <a16:creationId xmlns:a16="http://schemas.microsoft.com/office/drawing/2014/main" id="{2DFEB928-14B6-9C4A-B62A-3DF0533AD3F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4527" y="2981214"/>
            <a:ext cx="801337" cy="962874"/>
          </a:xfrm>
          <a:prstGeom prst="rect">
            <a:avLst/>
          </a:prstGeom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D2ACBF6-B88F-F648-9D3D-8B1DE3305D08}"/>
              </a:ext>
            </a:extLst>
          </p:cNvPr>
          <p:cNvGrpSpPr/>
          <p:nvPr/>
        </p:nvGrpSpPr>
        <p:grpSpPr>
          <a:xfrm>
            <a:off x="7315193" y="4072505"/>
            <a:ext cx="3593801" cy="953361"/>
            <a:chOff x="7315193" y="4221363"/>
            <a:chExt cx="3593801" cy="953361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B73633CA-CDCC-DE4C-A1FA-ABD7980D7991}"/>
                </a:ext>
              </a:extLst>
            </p:cNvPr>
            <p:cNvSpPr/>
            <p:nvPr/>
          </p:nvSpPr>
          <p:spPr>
            <a:xfrm>
              <a:off x="7315193" y="4221363"/>
              <a:ext cx="694238" cy="830957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6EA3766-B6D3-774B-B299-5210632E5CE9}"/>
                </a:ext>
              </a:extLst>
            </p:cNvPr>
            <p:cNvGrpSpPr/>
            <p:nvPr/>
          </p:nvGrpSpPr>
          <p:grpSpPr>
            <a:xfrm>
              <a:off x="8266189" y="4266605"/>
              <a:ext cx="2642805" cy="908119"/>
              <a:chOff x="2040711" y="1334450"/>
              <a:chExt cx="2150400" cy="1129290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404FBF14-7770-D04D-A685-C118C7CAD6C5}"/>
                  </a:ext>
                </a:extLst>
              </p:cNvPr>
              <p:cNvSpPr txBox="1"/>
              <p:nvPr/>
            </p:nvSpPr>
            <p:spPr>
              <a:xfrm>
                <a:off x="2040713" y="1947048"/>
                <a:ext cx="1778386" cy="516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20+ years Pharmaceutical </a:t>
                </a:r>
                <a:b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Drug Development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8A2B4394-D252-1E46-B31D-2E484AC71F8F}"/>
                  </a:ext>
                </a:extLst>
              </p:cNvPr>
              <p:cNvSpPr txBox="1"/>
              <p:nvPr/>
            </p:nvSpPr>
            <p:spPr>
              <a:xfrm>
                <a:off x="2040711" y="1334450"/>
                <a:ext cx="2150400" cy="34446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200" b="1" spc="12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Amy Poshusta, PhD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9AAAA9C-76D4-B44C-8DD1-EB246937869A}"/>
                  </a:ext>
                </a:extLst>
              </p:cNvPr>
              <p:cNvSpPr txBox="1"/>
              <p:nvPr/>
            </p:nvSpPr>
            <p:spPr>
              <a:xfrm>
                <a:off x="2040712" y="1652486"/>
                <a:ext cx="2047868" cy="32532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Non-clinical Development</a:t>
                </a:r>
              </a:p>
            </p:txBody>
          </p:sp>
        </p:grpSp>
      </p:grpSp>
      <p:pic>
        <p:nvPicPr>
          <p:cNvPr id="171" name="Picture Placeholder 9">
            <a:extLst>
              <a:ext uri="{FF2B5EF4-FFF2-40B4-BE49-F238E27FC236}">
                <a16:creationId xmlns:a16="http://schemas.microsoft.com/office/drawing/2014/main" id="{33F00E8A-C05C-1246-9CAD-199A1AF0588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4527" y="4214588"/>
            <a:ext cx="801337" cy="962874"/>
          </a:xfrm>
          <a:prstGeom prst="rect">
            <a:avLst/>
          </a:prstGeom>
          <a:ln>
            <a:noFill/>
          </a:ln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DC328093-32FC-C448-8DF9-10FDF70B3430}"/>
              </a:ext>
            </a:extLst>
          </p:cNvPr>
          <p:cNvSpPr/>
          <p:nvPr/>
        </p:nvSpPr>
        <p:spPr>
          <a:xfrm>
            <a:off x="691111" y="5071969"/>
            <a:ext cx="694238" cy="83095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A41BCB6-2292-FB4E-BDC9-45510FC97575}"/>
              </a:ext>
            </a:extLst>
          </p:cNvPr>
          <p:cNvGrpSpPr/>
          <p:nvPr/>
        </p:nvGrpSpPr>
        <p:grpSpPr>
          <a:xfrm>
            <a:off x="1642108" y="5138475"/>
            <a:ext cx="2272752" cy="746536"/>
            <a:chOff x="2040712" y="1334450"/>
            <a:chExt cx="1849295" cy="928354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0649CE-E8E6-B24B-8AD0-3DF0E9943F29}"/>
                </a:ext>
              </a:extLst>
            </p:cNvPr>
            <p:cNvSpPr txBox="1"/>
            <p:nvPr/>
          </p:nvSpPr>
          <p:spPr>
            <a:xfrm>
              <a:off x="2040713" y="1947047"/>
              <a:ext cx="1849294" cy="31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25+ years Quality Assurance GMP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CA0AC8B-7D29-D34B-A435-5E745B7F0C4E}"/>
                </a:ext>
              </a:extLst>
            </p:cNvPr>
            <p:cNvSpPr txBox="1"/>
            <p:nvPr/>
          </p:nvSpPr>
          <p:spPr>
            <a:xfrm>
              <a:off x="2040712" y="1334450"/>
              <a:ext cx="1778387" cy="344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spc="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Judy Carmody, PhD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FAF22C9-5F20-AD41-9E5F-780CEA2CBC35}"/>
                </a:ext>
              </a:extLst>
            </p:cNvPr>
            <p:cNvSpPr txBox="1"/>
            <p:nvPr/>
          </p:nvSpPr>
          <p:spPr>
            <a:xfrm>
              <a:off x="2040713" y="1652486"/>
              <a:ext cx="1778386" cy="3253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100" b="1" spc="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</a:t>
              </a:r>
            </a:p>
          </p:txBody>
        </p:sp>
      </p:grpSp>
      <p:pic>
        <p:nvPicPr>
          <p:cNvPr id="183" name="Picture Placeholder 9">
            <a:extLst>
              <a:ext uri="{FF2B5EF4-FFF2-40B4-BE49-F238E27FC236}">
                <a16:creationId xmlns:a16="http://schemas.microsoft.com/office/drawing/2014/main" id="{11B15B1A-8742-6C44-B089-CA7FC904F4A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45" y="5203420"/>
            <a:ext cx="801337" cy="962874"/>
          </a:xfrm>
          <a:prstGeom prst="rect">
            <a:avLst/>
          </a:prstGeom>
          <a:ln>
            <a:noFill/>
          </a:ln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B6BC5A2-8AD8-1D42-B4CB-47FC5EEDEB28}"/>
              </a:ext>
            </a:extLst>
          </p:cNvPr>
          <p:cNvSpPr/>
          <p:nvPr/>
        </p:nvSpPr>
        <p:spPr>
          <a:xfrm>
            <a:off x="3880877" y="5071969"/>
            <a:ext cx="694238" cy="83095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ECC45D7-F744-0345-8BFA-73E9D580BDCB}"/>
              </a:ext>
            </a:extLst>
          </p:cNvPr>
          <p:cNvGrpSpPr/>
          <p:nvPr/>
        </p:nvGrpSpPr>
        <p:grpSpPr>
          <a:xfrm>
            <a:off x="4831874" y="5138475"/>
            <a:ext cx="2482548" cy="908118"/>
            <a:chOff x="2040712" y="1334450"/>
            <a:chExt cx="2020002" cy="1129289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81EC367-80E1-1049-A437-2C72323EC8F0}"/>
                </a:ext>
              </a:extLst>
            </p:cNvPr>
            <p:cNvSpPr txBox="1"/>
            <p:nvPr/>
          </p:nvSpPr>
          <p:spPr>
            <a:xfrm>
              <a:off x="2040713" y="1947047"/>
              <a:ext cx="1849294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20+ years Regulatory Pharmaceutical Strategist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53035DF2-0431-4544-B66B-4B7E19C4ECDB}"/>
                </a:ext>
              </a:extLst>
            </p:cNvPr>
            <p:cNvSpPr txBox="1"/>
            <p:nvPr/>
          </p:nvSpPr>
          <p:spPr>
            <a:xfrm>
              <a:off x="2040712" y="1334450"/>
              <a:ext cx="1778387" cy="3444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200" b="1" spc="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 Huijbers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3398BC4-12B4-0D4D-9EA3-248CFA0BB11F}"/>
                </a:ext>
              </a:extLst>
            </p:cNvPr>
            <p:cNvSpPr txBox="1"/>
            <p:nvPr/>
          </p:nvSpPr>
          <p:spPr>
            <a:xfrm>
              <a:off x="2040712" y="1652486"/>
              <a:ext cx="2020002" cy="32532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Regulatory Affairs, R&amp;D</a:t>
              </a:r>
            </a:p>
          </p:txBody>
        </p:sp>
      </p:grpSp>
      <p:pic>
        <p:nvPicPr>
          <p:cNvPr id="189" name="Picture Placeholder 9">
            <a:extLst>
              <a:ext uri="{FF2B5EF4-FFF2-40B4-BE49-F238E27FC236}">
                <a16:creationId xmlns:a16="http://schemas.microsoft.com/office/drawing/2014/main" id="{BE4C8AEE-4102-F04F-A9DB-E11D673F047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211" y="5203420"/>
            <a:ext cx="801337" cy="962874"/>
          </a:xfrm>
          <a:prstGeom prst="rect">
            <a:avLst/>
          </a:prstGeom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2AEE3AE-DD9B-D548-92DD-A9E72C2B6CC3}"/>
              </a:ext>
            </a:extLst>
          </p:cNvPr>
          <p:cNvGrpSpPr/>
          <p:nvPr/>
        </p:nvGrpSpPr>
        <p:grpSpPr>
          <a:xfrm>
            <a:off x="7293927" y="5390945"/>
            <a:ext cx="3593801" cy="953361"/>
            <a:chOff x="7293927" y="5390945"/>
            <a:chExt cx="3593801" cy="953361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6C5E396A-3F80-424C-9FB4-1AA99CC66E4C}"/>
                </a:ext>
              </a:extLst>
            </p:cNvPr>
            <p:cNvSpPr/>
            <p:nvPr/>
          </p:nvSpPr>
          <p:spPr>
            <a:xfrm>
              <a:off x="7293927" y="5390945"/>
              <a:ext cx="694238" cy="83095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641DEF26-6367-6C45-BD67-5180AFFCFA3F}"/>
                </a:ext>
              </a:extLst>
            </p:cNvPr>
            <p:cNvGrpSpPr/>
            <p:nvPr/>
          </p:nvGrpSpPr>
          <p:grpSpPr>
            <a:xfrm>
              <a:off x="8244923" y="5436187"/>
              <a:ext cx="2642805" cy="908119"/>
              <a:chOff x="2040711" y="1334450"/>
              <a:chExt cx="2150400" cy="1129290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FBCA59A-FF1B-A44A-AA59-D18CA4FAC028}"/>
                  </a:ext>
                </a:extLst>
              </p:cNvPr>
              <p:cNvSpPr txBox="1"/>
              <p:nvPr/>
            </p:nvSpPr>
            <p:spPr>
              <a:xfrm>
                <a:off x="2040713" y="1947048"/>
                <a:ext cx="1778386" cy="516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30+ years Pharmaceutical Drug Development &amp; CMC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23AB78FB-7E4D-8240-BFD7-5360E9359A2F}"/>
                  </a:ext>
                </a:extLst>
              </p:cNvPr>
              <p:cNvSpPr txBox="1"/>
              <p:nvPr/>
            </p:nvSpPr>
            <p:spPr>
              <a:xfrm>
                <a:off x="2040711" y="1334450"/>
                <a:ext cx="2150400" cy="34446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200" b="1" spc="12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John Wetzel, PhD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3780A1E-A8FC-AB4E-952A-F344C61AFFB0}"/>
                  </a:ext>
                </a:extLst>
              </p:cNvPr>
              <p:cNvSpPr txBox="1"/>
              <p:nvPr/>
            </p:nvSpPr>
            <p:spPr>
              <a:xfrm>
                <a:off x="2040712" y="1652486"/>
                <a:ext cx="2047868" cy="32532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100" b="1" spc="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CMC</a:t>
                </a:r>
              </a:p>
            </p:txBody>
          </p:sp>
        </p:grpSp>
      </p:grpSp>
      <p:pic>
        <p:nvPicPr>
          <p:cNvPr id="195" name="Picture Placeholder 9">
            <a:extLst>
              <a:ext uri="{FF2B5EF4-FFF2-40B4-BE49-F238E27FC236}">
                <a16:creationId xmlns:a16="http://schemas.microsoft.com/office/drawing/2014/main" id="{18AD3CD8-96B3-C347-9C80-4893FCAA1BF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261" y="5501131"/>
            <a:ext cx="801337" cy="9628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23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7"/>
          <p:cNvSpPr/>
          <p:nvPr/>
        </p:nvSpPr>
        <p:spPr>
          <a:xfrm flipH="1">
            <a:off x="1452179" y="774245"/>
            <a:ext cx="2401726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90CC35-1EBD-AF4F-8819-52ABF497FDF5}"/>
              </a:ext>
            </a:extLst>
          </p:cNvPr>
          <p:cNvSpPr txBox="1"/>
          <p:nvPr/>
        </p:nvSpPr>
        <p:spPr>
          <a:xfrm>
            <a:off x="626192" y="221187"/>
            <a:ext cx="1080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Leading experts as part of the Scientific Advisory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937C112-B715-DD4F-A13E-5CF0DC225A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9" y="1735512"/>
            <a:ext cx="683026" cy="310682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8997482-7212-E44A-B8C1-47A48E96B140}"/>
              </a:ext>
            </a:extLst>
          </p:cNvPr>
          <p:cNvGrpSpPr/>
          <p:nvPr/>
        </p:nvGrpSpPr>
        <p:grpSpPr>
          <a:xfrm>
            <a:off x="1517583" y="820152"/>
            <a:ext cx="2381365" cy="828088"/>
            <a:chOff x="1836565" y="1114892"/>
            <a:chExt cx="2926080" cy="1163449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7A1F124-5F41-A341-B37B-016B13509853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3675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Michael Bogenschutz, MD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54BD058-602B-C94E-8141-93B66C726EEC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NYU Langone’s Department of Psychiatry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B13DB9-B43E-6B4B-A3DC-536D21215D7B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64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Professor, Department of Psychiatry at NYU Grossman School of Medicine, Addiction &amp; </a:t>
              </a:r>
              <a:b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Anxiety Disorders</a:t>
              </a:r>
            </a:p>
          </p:txBody>
        </p:sp>
      </p:grpSp>
      <p:sp>
        <p:nvSpPr>
          <p:cNvPr id="131" name="Freeform 77">
            <a:extLst>
              <a:ext uri="{FF2B5EF4-FFF2-40B4-BE49-F238E27FC236}">
                <a16:creationId xmlns:a16="http://schemas.microsoft.com/office/drawing/2014/main" id="{DB1535A9-4271-9540-89AF-48A8EDE44AC0}"/>
              </a:ext>
            </a:extLst>
          </p:cNvPr>
          <p:cNvSpPr/>
          <p:nvPr/>
        </p:nvSpPr>
        <p:spPr>
          <a:xfrm flipH="1">
            <a:off x="1452179" y="2145845"/>
            <a:ext cx="2401726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2" name="Picture Placeholder 7">
            <a:extLst>
              <a:ext uri="{FF2B5EF4-FFF2-40B4-BE49-F238E27FC236}">
                <a16:creationId xmlns:a16="http://schemas.microsoft.com/office/drawing/2014/main" id="{09867D74-CAA8-4341-8168-DEC9C9CF25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23" y="2145845"/>
            <a:ext cx="745738" cy="918614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DBF12E2-68E7-A64C-9209-D59B34CEA5F1}"/>
              </a:ext>
            </a:extLst>
          </p:cNvPr>
          <p:cNvGrpSpPr/>
          <p:nvPr/>
        </p:nvGrpSpPr>
        <p:grpSpPr>
          <a:xfrm>
            <a:off x="1517583" y="2191752"/>
            <a:ext cx="2381365" cy="1197420"/>
            <a:chOff x="1836565" y="1114892"/>
            <a:chExt cx="2926080" cy="1682354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8DFEC62-1599-D347-AB70-B7684A0DD06F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3675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Deepak D’Souza, MBBS, MD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A86D04E-FB07-CA45-9D25-BB2372921DD7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Yale University School of Medicine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D2B303A-A80D-EA48-A0BA-6677E687A465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116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Director &amp; Psychiatrist at VA Connecticut Healthcare System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Director, VA-Yale Schizophrenia Research Fellowship program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Director, Schizophrenia Neuropharmacology Research Group at Yale (SNRGY)</a:t>
              </a:r>
            </a:p>
          </p:txBody>
        </p:sp>
      </p:grpSp>
      <p:sp>
        <p:nvSpPr>
          <p:cNvPr id="138" name="Freeform 77">
            <a:extLst>
              <a:ext uri="{FF2B5EF4-FFF2-40B4-BE49-F238E27FC236}">
                <a16:creationId xmlns:a16="http://schemas.microsoft.com/office/drawing/2014/main" id="{BD6ED2E9-9946-4F42-BD60-89940EB9562C}"/>
              </a:ext>
            </a:extLst>
          </p:cNvPr>
          <p:cNvSpPr/>
          <p:nvPr/>
        </p:nvSpPr>
        <p:spPr>
          <a:xfrm flipH="1">
            <a:off x="1452179" y="3570608"/>
            <a:ext cx="2401726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9" name="Picture Placeholder 7">
            <a:extLst>
              <a:ext uri="{FF2B5EF4-FFF2-40B4-BE49-F238E27FC236}">
                <a16:creationId xmlns:a16="http://schemas.microsoft.com/office/drawing/2014/main" id="{AD3757BF-CBDE-6249-98B6-A0943B1C77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23" y="3570608"/>
            <a:ext cx="745738" cy="918614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8CEADFE-6DB5-DD42-BBAC-D48755183AC6}"/>
              </a:ext>
            </a:extLst>
          </p:cNvPr>
          <p:cNvGrpSpPr/>
          <p:nvPr/>
        </p:nvGrpSpPr>
        <p:grpSpPr>
          <a:xfrm>
            <a:off x="1517583" y="3616515"/>
            <a:ext cx="2381365" cy="1074309"/>
            <a:chOff x="1836565" y="1114892"/>
            <a:chExt cx="2926080" cy="1509386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73509E6-8257-C545-8FBE-13CDE00C8DA3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3675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Christoph Gottschalk, MD, FAHS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C798B32-3B2D-9548-AF60-0ED13B90E656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Yale University School of Medicine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B51C403-5CC2-1F4F-B8FB-FD6407654A58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994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Assistant Professor of Clinical Neurology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Chief, Division of General Neurology, Neurology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Director, Fellowship Program, Headache &amp; Facial Pain Center</a:t>
              </a:r>
            </a:p>
          </p:txBody>
        </p:sp>
      </p:grpSp>
      <p:sp>
        <p:nvSpPr>
          <p:cNvPr id="145" name="Freeform 77">
            <a:extLst>
              <a:ext uri="{FF2B5EF4-FFF2-40B4-BE49-F238E27FC236}">
                <a16:creationId xmlns:a16="http://schemas.microsoft.com/office/drawing/2014/main" id="{0968A974-D4CA-6849-846A-E351448CA390}"/>
              </a:ext>
            </a:extLst>
          </p:cNvPr>
          <p:cNvSpPr/>
          <p:nvPr/>
        </p:nvSpPr>
        <p:spPr>
          <a:xfrm flipH="1">
            <a:off x="1452179" y="5037901"/>
            <a:ext cx="2401726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6" name="Picture Placeholder 7">
            <a:extLst>
              <a:ext uri="{FF2B5EF4-FFF2-40B4-BE49-F238E27FC236}">
                <a16:creationId xmlns:a16="http://schemas.microsoft.com/office/drawing/2014/main" id="{A842D0DD-FE95-874C-906A-7D2BFADC88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23" y="5037901"/>
            <a:ext cx="745738" cy="918614"/>
          </a:xfrm>
          <a:prstGeom prst="rect">
            <a:avLst/>
          </a:prstGeom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F9F6ADC-9DB4-9C4A-8EC7-B6D516D787E7}"/>
              </a:ext>
            </a:extLst>
          </p:cNvPr>
          <p:cNvGrpSpPr/>
          <p:nvPr/>
        </p:nvGrpSpPr>
        <p:grpSpPr>
          <a:xfrm>
            <a:off x="1517583" y="5083808"/>
            <a:ext cx="2381365" cy="1074309"/>
            <a:chOff x="1836565" y="1114892"/>
            <a:chExt cx="2926080" cy="1509386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FFC0A43-399E-344C-BF56-A18500C8EA8C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84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Jack Henningfield, PhD</a:t>
              </a:r>
            </a:p>
            <a:p>
              <a:br>
                <a:rPr lang="en-US" sz="1100" spc="0" dirty="0"/>
              </a:br>
              <a:endParaRPr lang="en-US" sz="1100" spc="0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8B1FC9C-1182-244C-8E92-D18632BDB8D3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Regulatory Strategy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17FE27B-915D-004D-AC96-FCD031BB025F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994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Research, Health Policy, and Abuse Liability, Pinney Associates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Adjunct Professor, Behavioral Biology, Medical School’s Department of Psychiatry and Behavioral Sciences</a:t>
              </a:r>
            </a:p>
          </p:txBody>
        </p:sp>
      </p:grpSp>
      <p:pic>
        <p:nvPicPr>
          <p:cNvPr id="152" name="Picture 151">
            <a:extLst>
              <a:ext uri="{FF2B5EF4-FFF2-40B4-BE49-F238E27FC236}">
                <a16:creationId xmlns:a16="http://schemas.microsoft.com/office/drawing/2014/main" id="{7CFD4C2A-A4DA-3C42-B6E5-358A71B317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36" y="3090529"/>
            <a:ext cx="685800" cy="41148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EDD680DA-DC16-6843-A6DA-FF8B81460C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36" y="4515293"/>
            <a:ext cx="685800" cy="41148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232D0787-F726-0C41-AACB-9BEECB73B4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9" y="6071838"/>
            <a:ext cx="685800" cy="118242"/>
          </a:xfrm>
          <a:prstGeom prst="rect">
            <a:avLst/>
          </a:prstGeom>
        </p:spPr>
      </p:pic>
      <p:sp>
        <p:nvSpPr>
          <p:cNvPr id="155" name="Freeform 77">
            <a:extLst>
              <a:ext uri="{FF2B5EF4-FFF2-40B4-BE49-F238E27FC236}">
                <a16:creationId xmlns:a16="http://schemas.microsoft.com/office/drawing/2014/main" id="{691D0B16-04D6-6C46-BB19-6A28EE99C298}"/>
              </a:ext>
            </a:extLst>
          </p:cNvPr>
          <p:cNvSpPr/>
          <p:nvPr/>
        </p:nvSpPr>
        <p:spPr>
          <a:xfrm flipH="1">
            <a:off x="5050783" y="784077"/>
            <a:ext cx="2401726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6" name="Picture Placeholder 7">
            <a:extLst>
              <a:ext uri="{FF2B5EF4-FFF2-40B4-BE49-F238E27FC236}">
                <a16:creationId xmlns:a16="http://schemas.microsoft.com/office/drawing/2014/main" id="{4ABC4C0D-37D9-4942-A182-287A3F36FB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27" y="784077"/>
            <a:ext cx="745738" cy="918614"/>
          </a:xfrm>
          <a:prstGeom prst="rect">
            <a:avLst/>
          </a:prstGeom>
        </p:spPr>
      </p:pic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33FDCF1-553C-AE4A-B2B4-E164297EC1FA}"/>
              </a:ext>
            </a:extLst>
          </p:cNvPr>
          <p:cNvGrpSpPr/>
          <p:nvPr/>
        </p:nvGrpSpPr>
        <p:grpSpPr>
          <a:xfrm>
            <a:off x="5116187" y="829984"/>
            <a:ext cx="2381365" cy="581867"/>
            <a:chOff x="1836565" y="1114892"/>
            <a:chExt cx="2926080" cy="817513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0D5A80D-E45B-E34E-8D4D-96F5A7D09093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3675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Bob Jesse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EDFC09F-AFE2-CF4C-A6ED-AB73EA7E79CF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Advisor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38987AC-A9E1-484F-B56D-E39282694149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Founder, Council on Spiritual Practices</a:t>
              </a:r>
            </a:p>
          </p:txBody>
        </p:sp>
      </p:grpSp>
      <p:sp>
        <p:nvSpPr>
          <p:cNvPr id="162" name="Freeform 77">
            <a:extLst>
              <a:ext uri="{FF2B5EF4-FFF2-40B4-BE49-F238E27FC236}">
                <a16:creationId xmlns:a16="http://schemas.microsoft.com/office/drawing/2014/main" id="{4C079D42-5FF7-4148-BC59-7432FF18C565}"/>
              </a:ext>
            </a:extLst>
          </p:cNvPr>
          <p:cNvSpPr/>
          <p:nvPr/>
        </p:nvSpPr>
        <p:spPr>
          <a:xfrm flipH="1">
            <a:off x="5050783" y="2155677"/>
            <a:ext cx="2401726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" name="Picture Placeholder 7">
            <a:extLst>
              <a:ext uri="{FF2B5EF4-FFF2-40B4-BE49-F238E27FC236}">
                <a16:creationId xmlns:a16="http://schemas.microsoft.com/office/drawing/2014/main" id="{6DB99D41-657C-114D-AEAD-D4C2B7C7C9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27" y="2155677"/>
            <a:ext cx="745738" cy="918614"/>
          </a:xfrm>
          <a:prstGeom prst="rect">
            <a:avLst/>
          </a:prstGeom>
        </p:spPr>
      </p:pic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4C9A37E-3B78-2749-A287-6D704C8026D1}"/>
              </a:ext>
            </a:extLst>
          </p:cNvPr>
          <p:cNvGrpSpPr/>
          <p:nvPr/>
        </p:nvGrpSpPr>
        <p:grpSpPr>
          <a:xfrm>
            <a:off x="5116187" y="2201584"/>
            <a:ext cx="2381365" cy="704977"/>
            <a:chOff x="1836565" y="1114892"/>
            <a:chExt cx="2926080" cy="990481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A57D41E-4FB2-024C-9117-56311D29B41A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3675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Ben Kelmendi, MD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C6561BF2-3E56-6B45-AE32-8FC470A26ADB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Yale University School of Medicine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8D788F20-27AF-4D40-916F-0CBDE83B5027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47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Assistant Professor of Psychiatry, </a:t>
              </a:r>
              <a:b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Yale University School of Medicine</a:t>
              </a:r>
            </a:p>
          </p:txBody>
        </p:sp>
      </p:grpSp>
      <p:sp>
        <p:nvSpPr>
          <p:cNvPr id="168" name="Freeform 77">
            <a:extLst>
              <a:ext uri="{FF2B5EF4-FFF2-40B4-BE49-F238E27FC236}">
                <a16:creationId xmlns:a16="http://schemas.microsoft.com/office/drawing/2014/main" id="{96265993-A4F6-104D-BE01-6814E0C29810}"/>
              </a:ext>
            </a:extLst>
          </p:cNvPr>
          <p:cNvSpPr/>
          <p:nvPr/>
        </p:nvSpPr>
        <p:spPr>
          <a:xfrm flipH="1">
            <a:off x="5050783" y="3580440"/>
            <a:ext cx="2401726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9" name="Picture Placeholder 7">
            <a:extLst>
              <a:ext uri="{FF2B5EF4-FFF2-40B4-BE49-F238E27FC236}">
                <a16:creationId xmlns:a16="http://schemas.microsoft.com/office/drawing/2014/main" id="{5C58EFE3-0C20-B245-9299-DCC39B0E503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27" y="3580440"/>
            <a:ext cx="745738" cy="918614"/>
          </a:xfrm>
          <a:prstGeom prst="rect">
            <a:avLst/>
          </a:prstGeom>
        </p:spPr>
      </p:pic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BA1CF62-C21F-DC46-86DE-FBEEF83D3C6E}"/>
              </a:ext>
            </a:extLst>
          </p:cNvPr>
          <p:cNvGrpSpPr/>
          <p:nvPr/>
        </p:nvGrpSpPr>
        <p:grpSpPr>
          <a:xfrm>
            <a:off x="5116187" y="3626347"/>
            <a:ext cx="2381365" cy="951198"/>
            <a:chOff x="1836565" y="1114892"/>
            <a:chExt cx="2926080" cy="1336417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094FFD9-5327-C14C-B8F4-6A187C80EB0F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36755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David Nichols, PhD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CF4B439-9770-7948-9F6A-D14861658E59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 Eschelman School of Pharmacy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6C74C39-156B-C843-A0F2-EBD740CB12B1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8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Adjunct Professor UNC Eshelman School </a:t>
              </a:r>
              <a:b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Pharmacy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Founding President Heffter </a:t>
              </a:r>
              <a:b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Institute</a:t>
              </a:r>
            </a:p>
          </p:txBody>
        </p:sp>
      </p:grpSp>
      <p:sp>
        <p:nvSpPr>
          <p:cNvPr id="174" name="Freeform 77">
            <a:extLst>
              <a:ext uri="{FF2B5EF4-FFF2-40B4-BE49-F238E27FC236}">
                <a16:creationId xmlns:a16="http://schemas.microsoft.com/office/drawing/2014/main" id="{4EA794DD-5DEE-4345-908F-CFF90635B449}"/>
              </a:ext>
            </a:extLst>
          </p:cNvPr>
          <p:cNvSpPr/>
          <p:nvPr/>
        </p:nvSpPr>
        <p:spPr>
          <a:xfrm flipH="1">
            <a:off x="5050783" y="5047733"/>
            <a:ext cx="2401726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5" name="Picture Placeholder 7">
            <a:extLst>
              <a:ext uri="{FF2B5EF4-FFF2-40B4-BE49-F238E27FC236}">
                <a16:creationId xmlns:a16="http://schemas.microsoft.com/office/drawing/2014/main" id="{22DE8D2A-B961-4A4E-A2FC-2967A7439A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27" y="5047733"/>
            <a:ext cx="745738" cy="918614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8D3CA29-4BDB-5C44-AA9C-005A43BEE09F}"/>
              </a:ext>
            </a:extLst>
          </p:cNvPr>
          <p:cNvGrpSpPr/>
          <p:nvPr/>
        </p:nvGrpSpPr>
        <p:grpSpPr>
          <a:xfrm>
            <a:off x="5116187" y="5093640"/>
            <a:ext cx="2381365" cy="951198"/>
            <a:chOff x="1836565" y="1114892"/>
            <a:chExt cx="2926080" cy="1336417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8E3DE1F-9DDC-AC46-881B-4FC271BB55A5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60538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Torsten Passie, PhD</a:t>
              </a:r>
              <a:br>
                <a:rPr lang="en-US" sz="1100" spc="0" dirty="0"/>
              </a:br>
              <a:endParaRPr lang="en-US" sz="1100" spc="0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5636704-AA02-9D49-B901-899C465E114E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Hannover Medical School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71976E8-77CA-6A45-88BC-B4F340B65427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8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Professor of Psychiatry and Psychotherapy – Hannover Medical School, Germany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Visiting Professor (2012-2015) – Harvard Medical School, MA, USA</a:t>
              </a: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8144F0FD-148E-EB4E-AD55-45E0F04E82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40" y="3100361"/>
            <a:ext cx="685800" cy="411480"/>
          </a:xfrm>
          <a:prstGeom prst="rect">
            <a:avLst/>
          </a:prstGeom>
        </p:spPr>
      </p:pic>
      <p:sp>
        <p:nvSpPr>
          <p:cNvPr id="183" name="AutoShape 2" descr="CSP">
            <a:extLst>
              <a:ext uri="{FF2B5EF4-FFF2-40B4-BE49-F238E27FC236}">
                <a16:creationId xmlns:a16="http://schemas.microsoft.com/office/drawing/2014/main" id="{A4724EEF-0B9D-3F4A-B4E3-12090B6E00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8733" y="31094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" name="AutoShape 4" descr="CSP">
            <a:extLst>
              <a:ext uri="{FF2B5EF4-FFF2-40B4-BE49-F238E27FC236}">
                <a16:creationId xmlns:a16="http://schemas.microsoft.com/office/drawing/2014/main" id="{B0ABDFA8-A696-BD44-9E84-5ECD6149CA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1133" y="32618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1E596C9B-8278-874C-80EC-4E49A540FB3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696" y="1859338"/>
            <a:ext cx="685800" cy="107302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DDE5CE4-A2E8-E345-B70E-7959E6ED7C7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375" y="4519413"/>
            <a:ext cx="430442" cy="430442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D7A7A82A-51F9-C94A-871A-C8CEB9CD7A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278" y="5874742"/>
            <a:ext cx="685800" cy="685800"/>
          </a:xfrm>
          <a:prstGeom prst="rect">
            <a:avLst/>
          </a:prstGeom>
        </p:spPr>
      </p:pic>
      <p:sp>
        <p:nvSpPr>
          <p:cNvPr id="191" name="Freeform 77">
            <a:extLst>
              <a:ext uri="{FF2B5EF4-FFF2-40B4-BE49-F238E27FC236}">
                <a16:creationId xmlns:a16="http://schemas.microsoft.com/office/drawing/2014/main" id="{16BD5DC0-EC29-984E-ABB3-41550523B54A}"/>
              </a:ext>
            </a:extLst>
          </p:cNvPr>
          <p:cNvSpPr/>
          <p:nvPr/>
        </p:nvSpPr>
        <p:spPr>
          <a:xfrm flipH="1">
            <a:off x="8688721" y="803741"/>
            <a:ext cx="2805189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A9E29C8-EB01-3946-8AF5-0CF495E6D155}"/>
              </a:ext>
            </a:extLst>
          </p:cNvPr>
          <p:cNvGrpSpPr/>
          <p:nvPr/>
        </p:nvGrpSpPr>
        <p:grpSpPr>
          <a:xfrm>
            <a:off x="8754126" y="849647"/>
            <a:ext cx="2906933" cy="1221788"/>
            <a:chOff x="1836565" y="1114892"/>
            <a:chExt cx="2926080" cy="1716598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3944F2F-E09E-B745-86CC-E7402A3F4640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60538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Chris Pittenger, MD, PhD, </a:t>
              </a:r>
              <a:br>
                <a:rPr lang="en-US" sz="1100" spc="0" dirty="0"/>
              </a:br>
              <a:r>
                <a:rPr lang="en-US" sz="1100" spc="0" dirty="0"/>
                <a:t>FAPA, FANA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C0EC741-70AF-6948-BB63-94B80A7DFEC8}"/>
                </a:ext>
              </a:extLst>
            </p:cNvPr>
            <p:cNvSpPr txBox="1"/>
            <p:nvPr/>
          </p:nvSpPr>
          <p:spPr>
            <a:xfrm>
              <a:off x="1836565" y="1636651"/>
              <a:ext cx="2926080" cy="30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Yale University School of Medicine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E42E2B22-7B41-A94A-B88D-9C9CBD2682E3}"/>
                </a:ext>
              </a:extLst>
            </p:cNvPr>
            <p:cNvSpPr txBox="1"/>
            <p:nvPr/>
          </p:nvSpPr>
          <p:spPr>
            <a:xfrm>
              <a:off x="1836565" y="1836918"/>
              <a:ext cx="2926080" cy="994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Professor of Psychiatry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Assistant Chair for Translational Research, Psychiatry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Director, Yale OCD Research Clinic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Director, Neuroscience Research Training Program, Yale Department of Psychiatry</a:t>
              </a:r>
            </a:p>
          </p:txBody>
        </p:sp>
      </p:grpSp>
      <p:sp>
        <p:nvSpPr>
          <p:cNvPr id="197" name="Freeform 77">
            <a:extLst>
              <a:ext uri="{FF2B5EF4-FFF2-40B4-BE49-F238E27FC236}">
                <a16:creationId xmlns:a16="http://schemas.microsoft.com/office/drawing/2014/main" id="{1E9F803E-4EB0-C041-97A8-C4DC52C81CEA}"/>
              </a:ext>
            </a:extLst>
          </p:cNvPr>
          <p:cNvSpPr/>
          <p:nvPr/>
        </p:nvSpPr>
        <p:spPr>
          <a:xfrm flipH="1">
            <a:off x="8688722" y="2175341"/>
            <a:ext cx="2805188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8" name="Picture Placeholder 7">
            <a:extLst>
              <a:ext uri="{FF2B5EF4-FFF2-40B4-BE49-F238E27FC236}">
                <a16:creationId xmlns:a16="http://schemas.microsoft.com/office/drawing/2014/main" id="{D75C125A-3A23-4041-978D-52812D6E0B0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666" y="2175341"/>
            <a:ext cx="745738" cy="91861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668D6EF-1884-2D45-A019-18C490815F36}"/>
              </a:ext>
            </a:extLst>
          </p:cNvPr>
          <p:cNvGrpSpPr/>
          <p:nvPr/>
        </p:nvGrpSpPr>
        <p:grpSpPr>
          <a:xfrm>
            <a:off x="8754126" y="2221248"/>
            <a:ext cx="2533306" cy="951198"/>
            <a:chOff x="1836565" y="1114892"/>
            <a:chExt cx="3112776" cy="1336417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E2B2322-3EF1-534A-9A53-01501C593243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84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Emmanuelle Schindler, MD, PhD</a:t>
              </a:r>
            </a:p>
            <a:p>
              <a:br>
                <a:rPr lang="en-US" sz="1100" spc="0" dirty="0"/>
              </a:br>
              <a:endParaRPr lang="en-US" sz="1100" spc="0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AD51B63-3B49-E948-946C-C11444028086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Yale University School of Medicine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7DCD14D-2F59-7740-AF54-ACD551F3D128}"/>
                </a:ext>
              </a:extLst>
            </p:cNvPr>
            <p:cNvSpPr txBox="1"/>
            <p:nvPr/>
          </p:nvSpPr>
          <p:spPr>
            <a:xfrm>
              <a:off x="1836565" y="1629710"/>
              <a:ext cx="3112776" cy="8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Assistant Professor of Neurology, Yale School of Medicine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Director, Headache Center of Excellence, VA Connecticut Healthcare System</a:t>
              </a:r>
            </a:p>
          </p:txBody>
        </p:sp>
      </p:grpSp>
      <p:sp>
        <p:nvSpPr>
          <p:cNvPr id="203" name="Freeform 77">
            <a:extLst>
              <a:ext uri="{FF2B5EF4-FFF2-40B4-BE49-F238E27FC236}">
                <a16:creationId xmlns:a16="http://schemas.microsoft.com/office/drawing/2014/main" id="{7B49A8F5-D582-0C41-ACE0-FF7377AA90B6}"/>
              </a:ext>
            </a:extLst>
          </p:cNvPr>
          <p:cNvSpPr/>
          <p:nvPr/>
        </p:nvSpPr>
        <p:spPr>
          <a:xfrm flipH="1">
            <a:off x="8688722" y="3600104"/>
            <a:ext cx="2805188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" name="Picture Placeholder 7">
            <a:extLst>
              <a:ext uri="{FF2B5EF4-FFF2-40B4-BE49-F238E27FC236}">
                <a16:creationId xmlns:a16="http://schemas.microsoft.com/office/drawing/2014/main" id="{27F4A061-51A3-3441-9D07-8B73893C306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666" y="3600104"/>
            <a:ext cx="745738" cy="918614"/>
          </a:xfrm>
          <a:prstGeom prst="rect">
            <a:avLst/>
          </a:prstGeom>
        </p:spPr>
      </p:pic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3073EA8-F45D-CD40-8AFE-0530B16D990F}"/>
              </a:ext>
            </a:extLst>
          </p:cNvPr>
          <p:cNvGrpSpPr/>
          <p:nvPr/>
        </p:nvGrpSpPr>
        <p:grpSpPr>
          <a:xfrm>
            <a:off x="8754126" y="3646011"/>
            <a:ext cx="2533306" cy="828088"/>
            <a:chOff x="1836565" y="1114892"/>
            <a:chExt cx="3112776" cy="1163449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A286F428-D4B0-0745-98D4-641A37378AAE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36755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Bob Wold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EE73CAE-B48E-5B46-8F33-86F3CB655C86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Cluster Busters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358E3CD-E232-0F4F-B6B0-544166B4C9CE}"/>
                </a:ext>
              </a:extLst>
            </p:cNvPr>
            <p:cNvSpPr txBox="1"/>
            <p:nvPr/>
          </p:nvSpPr>
          <p:spPr>
            <a:xfrm>
              <a:off x="1836565" y="1629710"/>
              <a:ext cx="3112776" cy="64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Founder and President – Clusterbusters, Inc.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 of Directors – AHDA (Alliance for Headache Disorder Advocacy)</a:t>
              </a:r>
            </a:p>
          </p:txBody>
        </p:sp>
      </p:grpSp>
      <p:sp>
        <p:nvSpPr>
          <p:cNvPr id="209" name="Freeform 77">
            <a:extLst>
              <a:ext uri="{FF2B5EF4-FFF2-40B4-BE49-F238E27FC236}">
                <a16:creationId xmlns:a16="http://schemas.microsoft.com/office/drawing/2014/main" id="{70D30AD2-5ED3-E04D-8738-B6CAE7D782E5}"/>
              </a:ext>
            </a:extLst>
          </p:cNvPr>
          <p:cNvSpPr/>
          <p:nvPr/>
        </p:nvSpPr>
        <p:spPr>
          <a:xfrm flipH="1">
            <a:off x="8688722" y="5067397"/>
            <a:ext cx="2805188" cy="1271537"/>
          </a:xfrm>
          <a:custGeom>
            <a:avLst/>
            <a:gdLst>
              <a:gd name="connsiteX0" fmla="*/ 126183 w 2928160"/>
              <a:gd name="connsiteY0" fmla="*/ 0 h 2204835"/>
              <a:gd name="connsiteX1" fmla="*/ 2928160 w 2928160"/>
              <a:gd name="connsiteY1" fmla="*/ 0 h 2204835"/>
              <a:gd name="connsiteX2" fmla="*/ 2928160 w 2928160"/>
              <a:gd name="connsiteY2" fmla="*/ 2204835 h 2204835"/>
              <a:gd name="connsiteX3" fmla="*/ 126183 w 2928160"/>
              <a:gd name="connsiteY3" fmla="*/ 2204835 h 2204835"/>
              <a:gd name="connsiteX4" fmla="*/ 0 w 2928160"/>
              <a:gd name="connsiteY4" fmla="*/ 2078652 h 2204835"/>
              <a:gd name="connsiteX5" fmla="*/ 0 w 2928160"/>
              <a:gd name="connsiteY5" fmla="*/ 126183 h 2204835"/>
              <a:gd name="connsiteX6" fmla="*/ 126183 w 2928160"/>
              <a:gd name="connsiteY6" fmla="*/ 0 h 22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160" h="2204835">
                <a:moveTo>
                  <a:pt x="126183" y="0"/>
                </a:moveTo>
                <a:lnTo>
                  <a:pt x="2928160" y="0"/>
                </a:lnTo>
                <a:lnTo>
                  <a:pt x="2928160" y="2204835"/>
                </a:lnTo>
                <a:lnTo>
                  <a:pt x="126183" y="2204835"/>
                </a:lnTo>
                <a:cubicBezTo>
                  <a:pt x="56494" y="2204835"/>
                  <a:pt x="0" y="2148341"/>
                  <a:pt x="0" y="2078652"/>
                </a:cubicBezTo>
                <a:lnTo>
                  <a:pt x="0" y="126183"/>
                </a:lnTo>
                <a:cubicBezTo>
                  <a:pt x="0" y="56494"/>
                  <a:pt x="56494" y="0"/>
                  <a:pt x="1261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0" name="Picture Placeholder 7">
            <a:extLst>
              <a:ext uri="{FF2B5EF4-FFF2-40B4-BE49-F238E27FC236}">
                <a16:creationId xmlns:a16="http://schemas.microsoft.com/office/drawing/2014/main" id="{C77BC41D-1972-DA48-BB32-3C352AF943D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666" y="5067397"/>
            <a:ext cx="745738" cy="918614"/>
          </a:xfrm>
          <a:prstGeom prst="rect">
            <a:avLst/>
          </a:prstGeom>
        </p:spPr>
      </p:pic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5A032D4-EB88-7E43-8B57-3996EB41DED9}"/>
              </a:ext>
            </a:extLst>
          </p:cNvPr>
          <p:cNvGrpSpPr/>
          <p:nvPr/>
        </p:nvGrpSpPr>
        <p:grpSpPr>
          <a:xfrm>
            <a:off x="8754126" y="5113304"/>
            <a:ext cx="2381365" cy="1074309"/>
            <a:chOff x="1836565" y="1114892"/>
            <a:chExt cx="2926080" cy="1509386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7A845A2-7066-C742-B48E-B1F748D06F2E}"/>
                </a:ext>
              </a:extLst>
            </p:cNvPr>
            <p:cNvSpPr txBox="1"/>
            <p:nvPr/>
          </p:nvSpPr>
          <p:spPr>
            <a:xfrm>
              <a:off x="1836565" y="1114892"/>
              <a:ext cx="2926080" cy="36755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sz="1200" b="1" spc="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spc="0" dirty="0"/>
                <a:t>William Young, MD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A16D5894-38CE-3243-AA7C-E02E48D6CEF5}"/>
                </a:ext>
              </a:extLst>
            </p:cNvPr>
            <p:cNvSpPr txBox="1"/>
            <p:nvPr/>
          </p:nvSpPr>
          <p:spPr>
            <a:xfrm>
              <a:off x="1836565" y="1388001"/>
              <a:ext cx="2926080" cy="30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Jefferson University Hospital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006DE88D-52BA-644A-AF75-F5F32CC96D67}"/>
                </a:ext>
              </a:extLst>
            </p:cNvPr>
            <p:cNvSpPr txBox="1"/>
            <p:nvPr/>
          </p:nvSpPr>
          <p:spPr>
            <a:xfrm>
              <a:off x="1836565" y="1629710"/>
              <a:ext cx="2926080" cy="994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Professor of Neurology and Co-Director Inpatient Program, Jefferson University Hospital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Founder, Physician &amp; Advisor Coalition for Headache and Migraine Patients (CHAMP)</a:t>
              </a:r>
            </a:p>
          </p:txBody>
        </p:sp>
      </p:grpSp>
      <p:pic>
        <p:nvPicPr>
          <p:cNvPr id="215" name="Picture 214">
            <a:extLst>
              <a:ext uri="{FF2B5EF4-FFF2-40B4-BE49-F238E27FC236}">
                <a16:creationId xmlns:a16="http://schemas.microsoft.com/office/drawing/2014/main" id="{C0E2C582-AFDB-CE47-A374-6900457D80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879" y="3120025"/>
            <a:ext cx="685800" cy="411480"/>
          </a:xfrm>
          <a:prstGeom prst="rect">
            <a:avLst/>
          </a:prstGeom>
        </p:spPr>
      </p:pic>
      <p:sp>
        <p:nvSpPr>
          <p:cNvPr id="216" name="AutoShape 2" descr="CSP">
            <a:extLst>
              <a:ext uri="{FF2B5EF4-FFF2-40B4-BE49-F238E27FC236}">
                <a16:creationId xmlns:a16="http://schemas.microsoft.com/office/drawing/2014/main" id="{6B45002A-6080-F34A-9F88-1EDA030F0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66672" y="3129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AutoShape 4" descr="CSP">
            <a:extLst>
              <a:ext uri="{FF2B5EF4-FFF2-40B4-BE49-F238E27FC236}">
                <a16:creationId xmlns:a16="http://schemas.microsoft.com/office/drawing/2014/main" id="{6FBCB6DF-F3CC-7D4D-9239-888525261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19072" y="32815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31DD2F14-9D6E-3648-847A-EB0A82695C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635" y="1743502"/>
            <a:ext cx="685800" cy="411480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4F2F52BE-9139-2843-B50E-7173314D77C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400" y="4490843"/>
            <a:ext cx="430442" cy="430442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59FA1D72-F0C1-3B4F-A951-7F1F0C0C643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283" y="5994730"/>
            <a:ext cx="596900" cy="406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BD85EA6-74F7-B34D-8ADE-0C2E7A8045E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r="11631"/>
          <a:stretch/>
        </p:blipFill>
        <p:spPr>
          <a:xfrm>
            <a:off x="7961877" y="799650"/>
            <a:ext cx="706013" cy="9525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7C91DB0-6B8E-F347-8B22-79E19B482607}"/>
              </a:ext>
            </a:extLst>
          </p:cNvPr>
          <p:cNvPicPr>
            <a:picLocks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9970"/>
          <a:stretch/>
        </p:blipFill>
        <p:spPr>
          <a:xfrm>
            <a:off x="698090" y="763029"/>
            <a:ext cx="745738" cy="9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DDC11F8-6CF9-477A-A2C1-2DA0FC9701C0}"/>
              </a:ext>
            </a:extLst>
          </p:cNvPr>
          <p:cNvSpPr txBox="1">
            <a:spLocks/>
          </p:cNvSpPr>
          <p:nvPr/>
        </p:nvSpPr>
        <p:spPr>
          <a:xfrm>
            <a:off x="890554" y="4534955"/>
            <a:ext cx="4332420" cy="1944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believe patients suffering from debilitating headache disorders and difficult-to-treat psychiatric disorders, like OCD, no longer have to live this way.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4018A9-12FF-47A2-A8A9-53BEC51E48F4}"/>
              </a:ext>
            </a:extLst>
          </p:cNvPr>
          <p:cNvSpPr txBox="1"/>
          <p:nvPr/>
        </p:nvSpPr>
        <p:spPr>
          <a:xfrm>
            <a:off x="890554" y="2229769"/>
            <a:ext cx="4783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3500" dirty="0"/>
              <a:t>Ceruvia Lifesciences represents a unique opportunity to make a significant impact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22A54-6157-4398-A577-2849D67B4350}"/>
              </a:ext>
            </a:extLst>
          </p:cNvPr>
          <p:cNvSpPr/>
          <p:nvPr/>
        </p:nvSpPr>
        <p:spPr>
          <a:xfrm>
            <a:off x="7867736" y="765346"/>
            <a:ext cx="1762095" cy="2193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728242" y="1111353"/>
            <a:ext cx="2045434" cy="1660537"/>
            <a:chOff x="5754632" y="2425331"/>
            <a:chExt cx="2045434" cy="166053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F2E4120-5CED-4853-A1F5-98FCE497A09F}"/>
                </a:ext>
              </a:extLst>
            </p:cNvPr>
            <p:cNvSpPr/>
            <p:nvPr/>
          </p:nvSpPr>
          <p:spPr>
            <a:xfrm flipH="1">
              <a:off x="5998861" y="2654066"/>
              <a:ext cx="1611060" cy="1431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compounds in the portfolio have the potential to be clearly differentiated from current standard of care in conditions with significant unmet needs</a:t>
              </a:r>
            </a:p>
          </p:txBody>
        </p:sp>
        <p:sp>
          <p:nvSpPr>
            <p:cNvPr id="44" name="Text Placeholder 2">
              <a:extLst>
                <a:ext uri="{FF2B5EF4-FFF2-40B4-BE49-F238E27FC236}">
                  <a16:creationId xmlns:a16="http://schemas.microsoft.com/office/drawing/2014/main" id="{C9A7EA67-5C3D-4979-819E-274856E7FB8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754632" y="2425331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DIFFERENTIATED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29CFB16-0259-4330-9FD8-6A49E045877D}"/>
              </a:ext>
            </a:extLst>
          </p:cNvPr>
          <p:cNvSpPr/>
          <p:nvPr/>
        </p:nvSpPr>
        <p:spPr>
          <a:xfrm>
            <a:off x="9736957" y="1234234"/>
            <a:ext cx="1762095" cy="2193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9588675" y="1620899"/>
            <a:ext cx="2045434" cy="1466638"/>
            <a:chOff x="5754632" y="2425331"/>
            <a:chExt cx="2045434" cy="146663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2E4120-5CED-4853-A1F5-98FCE497A09F}"/>
                </a:ext>
              </a:extLst>
            </p:cNvPr>
            <p:cNvSpPr/>
            <p:nvPr/>
          </p:nvSpPr>
          <p:spPr>
            <a:xfrm flipH="1">
              <a:off x="5998861" y="2654066"/>
              <a:ext cx="1556976" cy="1237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Significant unmet needs with a  substantial disease burden means significant benefit can be brought to patients</a:t>
              </a:r>
            </a:p>
          </p:txBody>
        </p:sp>
        <p:sp>
          <p:nvSpPr>
            <p:cNvPr id="47" name="Text Placeholder 2">
              <a:extLst>
                <a:ext uri="{FF2B5EF4-FFF2-40B4-BE49-F238E27FC236}">
                  <a16:creationId xmlns:a16="http://schemas.microsoft.com/office/drawing/2014/main" id="{C9A7EA67-5C3D-4979-819E-274856E7FB8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754632" y="2425331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SIGNIFICANT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94728D4-86C7-4B37-80BD-F49F59550ADF}"/>
              </a:ext>
            </a:extLst>
          </p:cNvPr>
          <p:cNvSpPr/>
          <p:nvPr/>
        </p:nvSpPr>
        <p:spPr>
          <a:xfrm>
            <a:off x="9717581" y="3520095"/>
            <a:ext cx="1762095" cy="21936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9583531" y="4059208"/>
            <a:ext cx="2045434" cy="884940"/>
            <a:chOff x="5754632" y="2425331"/>
            <a:chExt cx="2045434" cy="88494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2E4120-5CED-4853-A1F5-98FCE497A09F}"/>
                </a:ext>
              </a:extLst>
            </p:cNvPr>
            <p:cNvSpPr/>
            <p:nvPr/>
          </p:nvSpPr>
          <p:spPr>
            <a:xfrm flipH="1">
              <a:off x="5998861" y="2654066"/>
              <a:ext cx="1556976" cy="656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Robust data and going concern status support commercial returns</a:t>
              </a:r>
            </a:p>
          </p:txBody>
        </p:sp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C9A7EA67-5C3D-4979-819E-274856E7FB8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754632" y="2425331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REWARDING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5244A-3F33-4DA9-ADF2-D5A98F01ABAD}"/>
              </a:ext>
            </a:extLst>
          </p:cNvPr>
          <p:cNvSpPr/>
          <p:nvPr/>
        </p:nvSpPr>
        <p:spPr>
          <a:xfrm>
            <a:off x="7857941" y="3035485"/>
            <a:ext cx="1762095" cy="21936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7731747" y="3397200"/>
            <a:ext cx="2045434" cy="1272739"/>
            <a:chOff x="5754632" y="2425331"/>
            <a:chExt cx="2045434" cy="127273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2E4120-5CED-4853-A1F5-98FCE497A09F}"/>
                </a:ext>
              </a:extLst>
            </p:cNvPr>
            <p:cNvSpPr/>
            <p:nvPr/>
          </p:nvSpPr>
          <p:spPr>
            <a:xfrm flipH="1">
              <a:off x="5998861" y="2654066"/>
              <a:ext cx="1556976" cy="1044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Modes of action support efficacy in other indications for product life-cycle management</a:t>
              </a:r>
            </a:p>
          </p:txBody>
        </p: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C9A7EA67-5C3D-4979-819E-274856E7FB8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754632" y="2425331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SUPPORTED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049AC-4FE5-4D4C-9E1B-423198E6B980}"/>
              </a:ext>
            </a:extLst>
          </p:cNvPr>
          <p:cNvSpPr/>
          <p:nvPr/>
        </p:nvSpPr>
        <p:spPr>
          <a:xfrm>
            <a:off x="5982809" y="1922784"/>
            <a:ext cx="1762095" cy="219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861058" y="2253793"/>
            <a:ext cx="2045434" cy="1466638"/>
            <a:chOff x="5754632" y="2425331"/>
            <a:chExt cx="2045434" cy="146663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F2E4120-5CED-4853-A1F5-98FCE497A09F}"/>
                </a:ext>
              </a:extLst>
            </p:cNvPr>
            <p:cNvSpPr/>
            <p:nvPr/>
          </p:nvSpPr>
          <p:spPr>
            <a:xfrm flipH="1">
              <a:off x="5998861" y="2654066"/>
              <a:ext cx="1556976" cy="1237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Promising real-world and clinical data support a truly differentiated efficacy profile with good safety and tolerability</a:t>
              </a:r>
            </a:p>
          </p:txBody>
        </p:sp>
        <p:sp>
          <p:nvSpPr>
            <p:cNvPr id="59" name="Text Placeholder 2">
              <a:extLst>
                <a:ext uri="{FF2B5EF4-FFF2-40B4-BE49-F238E27FC236}">
                  <a16:creationId xmlns:a16="http://schemas.microsoft.com/office/drawing/2014/main" id="{C9A7EA67-5C3D-4979-819E-274856E7FB8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754632" y="2425331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PROMISING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CA9D906-4796-EC41-8A93-FF792FFB3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54" y="1148590"/>
            <a:ext cx="4114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7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E8730B-239A-4EC6-8669-CF2A0CC75DB9}"/>
              </a:ext>
            </a:extLst>
          </p:cNvPr>
          <p:cNvGrpSpPr/>
          <p:nvPr/>
        </p:nvGrpSpPr>
        <p:grpSpPr>
          <a:xfrm>
            <a:off x="-17661" y="0"/>
            <a:ext cx="12247762" cy="6858000"/>
            <a:chOff x="-17661" y="0"/>
            <a:chExt cx="12247762" cy="6858000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86549FA-C55E-42F4-9693-00279E7E13A2}"/>
                </a:ext>
              </a:extLst>
            </p:cNvPr>
            <p:cNvSpPr/>
            <p:nvPr/>
          </p:nvSpPr>
          <p:spPr>
            <a:xfrm rot="16200000">
              <a:off x="7161651" y="1807206"/>
              <a:ext cx="2680032" cy="742155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2F5DFF5-6DEB-46E8-BAB4-1BCB3BFD077A}"/>
                </a:ext>
              </a:extLst>
            </p:cNvPr>
            <p:cNvSpPr/>
            <p:nvPr/>
          </p:nvSpPr>
          <p:spPr>
            <a:xfrm rot="5400000" flipH="1">
              <a:off x="2496853" y="1912858"/>
              <a:ext cx="2430628" cy="745965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96EF0C1E-3833-4827-B52E-68BB30CC93F7}"/>
                </a:ext>
              </a:extLst>
            </p:cNvPr>
            <p:cNvSpPr/>
            <p:nvPr/>
          </p:nvSpPr>
          <p:spPr>
            <a:xfrm rot="5400000" flipV="1">
              <a:off x="7179310" y="-2370762"/>
              <a:ext cx="2680030" cy="742155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F4CF7E0D-2142-4BC3-A4BA-7EC01D711C92}"/>
                </a:ext>
              </a:extLst>
            </p:cNvPr>
            <p:cNvSpPr/>
            <p:nvPr/>
          </p:nvSpPr>
          <p:spPr>
            <a:xfrm rot="16200000" flipH="1" flipV="1">
              <a:off x="2395860" y="-2395861"/>
              <a:ext cx="2667932" cy="745965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FCB4052-3BAF-6E49-9103-D28CAAFCC637}"/>
              </a:ext>
            </a:extLst>
          </p:cNvPr>
          <p:cNvSpPr txBox="1">
            <a:spLocks/>
          </p:cNvSpPr>
          <p:nvPr/>
        </p:nvSpPr>
        <p:spPr>
          <a:xfrm>
            <a:off x="841827" y="4033224"/>
            <a:ext cx="10508343" cy="617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id-ID" sz="1600" spc="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www.ceruvialifesciences.com</a:t>
            </a:r>
            <a:endParaRPr lang="en-US" sz="1600" spc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AE8AE-790D-2342-A85C-5CB7514556CC}"/>
              </a:ext>
            </a:extLst>
          </p:cNvPr>
          <p:cNvSpPr txBox="1"/>
          <p:nvPr/>
        </p:nvSpPr>
        <p:spPr>
          <a:xfrm>
            <a:off x="2520949" y="3149278"/>
            <a:ext cx="71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Transformational Medicines 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Neurological &amp; Psychiatric Disorders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15C9DA-4D2F-E04D-ACDA-3DBE69A76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99" y="2068176"/>
            <a:ext cx="4114800" cy="889000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2F6193D-D6F2-0844-A9CE-04CF92F8F404}"/>
              </a:ext>
            </a:extLst>
          </p:cNvPr>
          <p:cNvSpPr txBox="1">
            <a:spLocks/>
          </p:cNvSpPr>
          <p:nvPr/>
        </p:nvSpPr>
        <p:spPr>
          <a:xfrm>
            <a:off x="818677" y="4669832"/>
            <a:ext cx="10508343" cy="617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id-ID" sz="12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investors@ceruvialifesciences.com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CA475875-92C8-6E41-BE82-B35EBE182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DFFA071-DD17-4326-9070-2372FFFEE03F}"/>
              </a:ext>
            </a:extLst>
          </p:cNvPr>
          <p:cNvSpPr/>
          <p:nvPr/>
        </p:nvSpPr>
        <p:spPr>
          <a:xfrm>
            <a:off x="-24086" y="0"/>
            <a:ext cx="5298148" cy="6858001"/>
          </a:xfrm>
          <a:prstGeom prst="rect">
            <a:avLst/>
          </a:prstGeom>
          <a:solidFill>
            <a:srgbClr val="46454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9533B-6A17-4E72-A4B8-A7DE7D4BC474}"/>
              </a:ext>
            </a:extLst>
          </p:cNvPr>
          <p:cNvSpPr txBox="1"/>
          <p:nvPr/>
        </p:nvSpPr>
        <p:spPr>
          <a:xfrm>
            <a:off x="464997" y="2124303"/>
            <a:ext cx="4399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Transforming psychedelic research into cutting-edge medicine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63E8F19-CFEC-4887-9045-26B6EBCF096B}"/>
              </a:ext>
            </a:extLst>
          </p:cNvPr>
          <p:cNvSpPr txBox="1">
            <a:spLocks/>
          </p:cNvSpPr>
          <p:nvPr/>
        </p:nvSpPr>
        <p:spPr>
          <a:xfrm>
            <a:off x="5716854" y="590064"/>
            <a:ext cx="6010149" cy="1277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sz="1600" b="1" dirty="0">
                <a:solidFill>
                  <a:srgbClr val="464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Ceruvia Lifesciences researches, develops, and manufactures neurotransformational medicines to deliver meaningful relief to patients suffering from challenging, hard-to-treat headache and psychiatric disorders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15CF2-CC7D-4C5D-9F3A-370D6B69C2D1}"/>
              </a:ext>
            </a:extLst>
          </p:cNvPr>
          <p:cNvSpPr/>
          <p:nvPr/>
        </p:nvSpPr>
        <p:spPr>
          <a:xfrm>
            <a:off x="5251857" y="0"/>
            <a:ext cx="694014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0FFE6E-78EF-4346-ADEE-6D5F2E0A8CCA}"/>
              </a:ext>
            </a:extLst>
          </p:cNvPr>
          <p:cNvGrpSpPr/>
          <p:nvPr/>
        </p:nvGrpSpPr>
        <p:grpSpPr>
          <a:xfrm>
            <a:off x="5347667" y="2258615"/>
            <a:ext cx="6723550" cy="3708388"/>
            <a:chOff x="5502017" y="2258615"/>
            <a:chExt cx="3351422" cy="37083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4BA19-D4ED-4A52-A1E5-D9F2BAC69E9F}"/>
                </a:ext>
              </a:extLst>
            </p:cNvPr>
            <p:cNvSpPr txBox="1"/>
            <p:nvPr/>
          </p:nvSpPr>
          <p:spPr>
            <a:xfrm>
              <a:off x="5829619" y="2258615"/>
              <a:ext cx="25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5F7FCB-B120-4A57-A3D0-63301BA5C7D9}"/>
                </a:ext>
              </a:extLst>
            </p:cNvPr>
            <p:cNvSpPr txBox="1"/>
            <p:nvPr/>
          </p:nvSpPr>
          <p:spPr>
            <a:xfrm>
              <a:off x="6081433" y="2886780"/>
              <a:ext cx="2609993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BOL-148 in Headache and Addiction Disorders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Psilocybin in Headache and Obsessive-Compulsive Disorder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EA6C04-BA11-4AF8-A7AA-02E5583F2673}"/>
                </a:ext>
              </a:extLst>
            </p:cNvPr>
            <p:cNvSpPr txBox="1"/>
            <p:nvPr/>
          </p:nvSpPr>
          <p:spPr>
            <a:xfrm>
              <a:off x="5665819" y="3570870"/>
              <a:ext cx="419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B06291-7137-473B-98B2-68CBA8809BBA}"/>
                </a:ext>
              </a:extLst>
            </p:cNvPr>
            <p:cNvSpPr txBox="1"/>
            <p:nvPr/>
          </p:nvSpPr>
          <p:spPr>
            <a:xfrm>
              <a:off x="6081433" y="4186335"/>
              <a:ext cx="2609993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Involvement with leading research and development institutes in psychedelic medicine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 programs in partnership with leading medical centers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BE708-ED13-4752-B6F1-260FF9DA0E06}"/>
                </a:ext>
              </a:extLst>
            </p:cNvPr>
            <p:cNvSpPr txBox="1"/>
            <p:nvPr/>
          </p:nvSpPr>
          <p:spPr>
            <a:xfrm>
              <a:off x="5502017" y="4933807"/>
              <a:ext cx="583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291909-7A99-4ECF-96EB-16825393B69C}"/>
                </a:ext>
              </a:extLst>
            </p:cNvPr>
            <p:cNvSpPr txBox="1"/>
            <p:nvPr/>
          </p:nvSpPr>
          <p:spPr>
            <a:xfrm>
              <a:off x="6081433" y="5320672"/>
              <a:ext cx="2609993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 technical team with over 150 years industry experience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Scientific advisors from leading research institutes across USA </a:t>
              </a:r>
              <a:b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Europe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2D3393-7CAE-490A-836C-21EA5657A38F}"/>
                </a:ext>
              </a:extLst>
            </p:cNvPr>
            <p:cNvSpPr txBox="1"/>
            <p:nvPr/>
          </p:nvSpPr>
          <p:spPr>
            <a:xfrm>
              <a:off x="6081434" y="2363840"/>
              <a:ext cx="2330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Developing two novel compounds across numerous </a:t>
              </a:r>
              <a:br>
                <a:rPr 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therapeutic areas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600B2A-AB5A-4F21-B6B7-458A8E2A4027}"/>
                </a:ext>
              </a:extLst>
            </p:cNvPr>
            <p:cNvSpPr txBox="1"/>
            <p:nvPr/>
          </p:nvSpPr>
          <p:spPr>
            <a:xfrm>
              <a:off x="6081434" y="3678676"/>
              <a:ext cx="2772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Over ten years of funding and coordinating academic research </a:t>
              </a:r>
              <a:br>
                <a:rPr 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in neurotransformational and psychedelic medicine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E20013-EA23-41BD-BA64-43AA0F5FB3B5}"/>
                </a:ext>
              </a:extLst>
            </p:cNvPr>
            <p:cNvSpPr txBox="1"/>
            <p:nvPr/>
          </p:nvSpPr>
          <p:spPr>
            <a:xfrm>
              <a:off x="6081434" y="5019100"/>
              <a:ext cx="2256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Life sciences expertise that delivers scientific rigor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9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>
            <a:extLst>
              <a:ext uri="{FF2B5EF4-FFF2-40B4-BE49-F238E27FC236}">
                <a16:creationId xmlns:a16="http://schemas.microsoft.com/office/drawing/2014/main" id="{E437C9F9-111D-423D-955D-F8CC3C3A286C}"/>
              </a:ext>
            </a:extLst>
          </p:cNvPr>
          <p:cNvSpPr txBox="1"/>
          <p:nvPr/>
        </p:nvSpPr>
        <p:spPr>
          <a:xfrm>
            <a:off x="623902" y="397228"/>
            <a:ext cx="1080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Our strategic focus is on realizing the value of our pipeline assets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B2EDC0-43AE-8648-8647-AAE9A4192405}"/>
              </a:ext>
            </a:extLst>
          </p:cNvPr>
          <p:cNvGrpSpPr/>
          <p:nvPr/>
        </p:nvGrpSpPr>
        <p:grpSpPr>
          <a:xfrm>
            <a:off x="223820" y="1876445"/>
            <a:ext cx="2830252" cy="3560919"/>
            <a:chOff x="223820" y="1876445"/>
            <a:chExt cx="2830252" cy="356091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F2E4120-5CED-4853-A1F5-98FCE497A09F}"/>
                </a:ext>
              </a:extLst>
            </p:cNvPr>
            <p:cNvSpPr/>
            <p:nvPr/>
          </p:nvSpPr>
          <p:spPr>
            <a:xfrm flipH="1">
              <a:off x="223820" y="4479025"/>
              <a:ext cx="2830252" cy="958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 ourselves as therapeutic leaders by targeting funding into difficult-to-treat disease areas with great unmet need</a:t>
              </a:r>
            </a:p>
          </p:txBody>
        </p:sp>
        <p:sp>
          <p:nvSpPr>
            <p:cNvPr id="155" name="Text Placeholder 2">
              <a:extLst>
                <a:ext uri="{FF2B5EF4-FFF2-40B4-BE49-F238E27FC236}">
                  <a16:creationId xmlns:a16="http://schemas.microsoft.com/office/drawing/2014/main" id="{C9A7EA67-5C3D-4979-819E-274856E7FB8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16229" y="4179170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</a:t>
              </a:r>
            </a:p>
          </p:txBody>
        </p:sp>
        <p:sp>
          <p:nvSpPr>
            <p:cNvPr id="141" name="Arc 140">
              <a:extLst>
                <a:ext uri="{FF2B5EF4-FFF2-40B4-BE49-F238E27FC236}">
                  <a16:creationId xmlns:a16="http://schemas.microsoft.com/office/drawing/2014/main" id="{ECF998EA-1950-4227-A2C0-8BC9709CF7AD}"/>
                </a:ext>
              </a:extLst>
            </p:cNvPr>
            <p:cNvSpPr/>
            <p:nvPr/>
          </p:nvSpPr>
          <p:spPr>
            <a:xfrm rot="8175032">
              <a:off x="991649" y="2052489"/>
              <a:ext cx="1294595" cy="1294595"/>
            </a:xfrm>
            <a:prstGeom prst="arc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D7B1BDD-4AB9-41C5-85D7-F22FD41338D0}"/>
                </a:ext>
              </a:extLst>
            </p:cNvPr>
            <p:cNvSpPr/>
            <p:nvPr/>
          </p:nvSpPr>
          <p:spPr>
            <a:xfrm>
              <a:off x="1116621" y="2001417"/>
              <a:ext cx="1044650" cy="10446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060DB22-F269-4AD1-A0EB-40A094F3DCDE}"/>
                </a:ext>
              </a:extLst>
            </p:cNvPr>
            <p:cNvSpPr/>
            <p:nvPr/>
          </p:nvSpPr>
          <p:spPr>
            <a:xfrm>
              <a:off x="991649" y="1876445"/>
              <a:ext cx="1294595" cy="1294595"/>
            </a:xfrm>
            <a:prstGeom prst="ellipse">
              <a:avLst/>
            </a:prstGeom>
            <a:noFill/>
            <a:ln w="63500">
              <a:solidFill>
                <a:srgbClr val="47B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48AC1629-9BA6-4879-B225-F8631B1FDF86}"/>
                </a:ext>
              </a:extLst>
            </p:cNvPr>
            <p:cNvCxnSpPr>
              <a:cxnSpLocks/>
            </p:cNvCxnSpPr>
            <p:nvPr/>
          </p:nvCxnSpPr>
          <p:spPr>
            <a:xfrm>
              <a:off x="1638946" y="3451448"/>
              <a:ext cx="0" cy="530243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6A31A6-815E-EA42-8773-30CF153CD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7575" y="2138263"/>
              <a:ext cx="782742" cy="78274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88FD3C-BC2C-1F40-A0E3-5F56C1513AD6}"/>
              </a:ext>
            </a:extLst>
          </p:cNvPr>
          <p:cNvGrpSpPr/>
          <p:nvPr/>
        </p:nvGrpSpPr>
        <p:grpSpPr>
          <a:xfrm>
            <a:off x="3168196" y="1876445"/>
            <a:ext cx="2830252" cy="3782518"/>
            <a:chOff x="3168196" y="1876445"/>
            <a:chExt cx="2830252" cy="3782518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E6151EC4-EA14-4840-ADB3-7A95DC3E4847}"/>
                </a:ext>
              </a:extLst>
            </p:cNvPr>
            <p:cNvSpPr/>
            <p:nvPr/>
          </p:nvSpPr>
          <p:spPr>
            <a:xfrm flipH="1">
              <a:off x="3168196" y="4479025"/>
              <a:ext cx="2830252" cy="1179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Generate robust scientific clinical data from controlled clinical trials with innovative collaborators, partners, academia and industry experts to progress the projects</a:t>
              </a:r>
            </a:p>
          </p:txBody>
        </p:sp>
        <p:sp>
          <p:nvSpPr>
            <p:cNvPr id="177" name="Text Placeholder 2">
              <a:extLst>
                <a:ext uri="{FF2B5EF4-FFF2-40B4-BE49-F238E27FC236}">
                  <a16:creationId xmlns:a16="http://schemas.microsoft.com/office/drawing/2014/main" id="{18CF7669-5542-4E88-ADDE-143D6250508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560605" y="4179170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Evidence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5AB9E2F-36F0-46DD-B093-6D1D4AF6D06C}"/>
                </a:ext>
              </a:extLst>
            </p:cNvPr>
            <p:cNvSpPr/>
            <p:nvPr/>
          </p:nvSpPr>
          <p:spPr>
            <a:xfrm>
              <a:off x="4050704" y="1991125"/>
              <a:ext cx="1065236" cy="10652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758BDEA-C188-4AB1-A9E3-C304EF18C265}"/>
                </a:ext>
              </a:extLst>
            </p:cNvPr>
            <p:cNvSpPr/>
            <p:nvPr/>
          </p:nvSpPr>
          <p:spPr>
            <a:xfrm>
              <a:off x="3936024" y="1876445"/>
              <a:ext cx="1294596" cy="1294596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c 141">
              <a:extLst>
                <a:ext uri="{FF2B5EF4-FFF2-40B4-BE49-F238E27FC236}">
                  <a16:creationId xmlns:a16="http://schemas.microsoft.com/office/drawing/2014/main" id="{62873CED-7DE8-45F0-B94C-7487F1E41544}"/>
                </a:ext>
              </a:extLst>
            </p:cNvPr>
            <p:cNvSpPr/>
            <p:nvPr/>
          </p:nvSpPr>
          <p:spPr>
            <a:xfrm rot="8175032">
              <a:off x="3936024" y="2052488"/>
              <a:ext cx="1294596" cy="1294596"/>
            </a:xfrm>
            <a:prstGeom prst="arc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00EC6BA0-53E0-41C3-925E-DDE11711C1EE}"/>
                </a:ext>
              </a:extLst>
            </p:cNvPr>
            <p:cNvCxnSpPr>
              <a:cxnSpLocks/>
            </p:cNvCxnSpPr>
            <p:nvPr/>
          </p:nvCxnSpPr>
          <p:spPr>
            <a:xfrm>
              <a:off x="4583322" y="3451449"/>
              <a:ext cx="0" cy="530243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0C90D12-0BF8-104D-B0BA-1F894088A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5683" y="2138693"/>
              <a:ext cx="635279" cy="78188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8AADA8-06AE-8B44-8E3D-3C6DDB7463FC}"/>
              </a:ext>
            </a:extLst>
          </p:cNvPr>
          <p:cNvGrpSpPr/>
          <p:nvPr/>
        </p:nvGrpSpPr>
        <p:grpSpPr>
          <a:xfrm>
            <a:off x="6112572" y="1876445"/>
            <a:ext cx="2830252" cy="4225717"/>
            <a:chOff x="6112572" y="1876445"/>
            <a:chExt cx="2830252" cy="4225717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12B1F08D-6715-4992-9928-B378A842C73A}"/>
                </a:ext>
              </a:extLst>
            </p:cNvPr>
            <p:cNvSpPr/>
            <p:nvPr/>
          </p:nvSpPr>
          <p:spPr>
            <a:xfrm flipH="1">
              <a:off x="6112572" y="4479025"/>
              <a:ext cx="2830252" cy="1623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the world's first manufacturer of GMP LSD and GMP BOL-148, we adhere to the highest development, testing, and manufacturing standards as established by regulatory authorities as well as pharmaceutical industry associations and organizations</a:t>
              </a:r>
            </a:p>
          </p:txBody>
        </p:sp>
        <p:sp>
          <p:nvSpPr>
            <p:cNvPr id="180" name="Text Placeholder 2">
              <a:extLst>
                <a:ext uri="{FF2B5EF4-FFF2-40B4-BE49-F238E27FC236}">
                  <a16:creationId xmlns:a16="http://schemas.microsoft.com/office/drawing/2014/main" id="{AFF835F0-77D1-42E3-8E79-A92A5A250F3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504981" y="4179170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</a:t>
              </a:r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4F13D0E8-A50F-40A2-A6C8-83EE644BBD4B}"/>
                </a:ext>
              </a:extLst>
            </p:cNvPr>
            <p:cNvSpPr/>
            <p:nvPr/>
          </p:nvSpPr>
          <p:spPr>
            <a:xfrm rot="8175032">
              <a:off x="6880400" y="2052488"/>
              <a:ext cx="1294597" cy="1294596"/>
            </a:xfrm>
            <a:prstGeom prst="arc">
              <a:avLst/>
            </a:prstGeom>
            <a:ln w="2857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29A099A-E9DF-4FD4-80A6-204693A47E6A}"/>
                </a:ext>
              </a:extLst>
            </p:cNvPr>
            <p:cNvSpPr/>
            <p:nvPr/>
          </p:nvSpPr>
          <p:spPr>
            <a:xfrm>
              <a:off x="6985352" y="1981396"/>
              <a:ext cx="1084693" cy="10846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82D2AD5-81F0-419F-A56A-EE23020E22D2}"/>
                </a:ext>
              </a:extLst>
            </p:cNvPr>
            <p:cNvSpPr/>
            <p:nvPr/>
          </p:nvSpPr>
          <p:spPr>
            <a:xfrm>
              <a:off x="6880400" y="1876445"/>
              <a:ext cx="1294597" cy="1294596"/>
            </a:xfrm>
            <a:prstGeom prst="ellipse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CF2A5D6-10EF-42DC-8BEA-5E48A802CD59}"/>
                </a:ext>
              </a:extLst>
            </p:cNvPr>
            <p:cNvCxnSpPr>
              <a:cxnSpLocks/>
            </p:cNvCxnSpPr>
            <p:nvPr/>
          </p:nvCxnSpPr>
          <p:spPr>
            <a:xfrm>
              <a:off x="7527698" y="3451449"/>
              <a:ext cx="0" cy="530243"/>
            </a:xfrm>
            <a:prstGeom prst="straightConnector1">
              <a:avLst/>
            </a:prstGeom>
            <a:ln w="28575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E5D6A74-FF90-CD40-864B-08FCB25BA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5550" y="2137486"/>
              <a:ext cx="784296" cy="7842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C26C10-A929-AC45-9627-BD8CE1153206}"/>
              </a:ext>
            </a:extLst>
          </p:cNvPr>
          <p:cNvGrpSpPr/>
          <p:nvPr/>
        </p:nvGrpSpPr>
        <p:grpSpPr>
          <a:xfrm>
            <a:off x="9056947" y="1876445"/>
            <a:ext cx="2830252" cy="4004118"/>
            <a:chOff x="9056947" y="1876445"/>
            <a:chExt cx="2830252" cy="4004118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FE5E153-9340-4DE4-AB72-8DFB1C511E88}"/>
                </a:ext>
              </a:extLst>
            </p:cNvPr>
            <p:cNvSpPr/>
            <p:nvPr/>
          </p:nvSpPr>
          <p:spPr>
            <a:xfrm flipH="1">
              <a:off x="9056947" y="4479025"/>
              <a:ext cx="2830252" cy="1401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rgbClr val="464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Ceruvia Lifesciences aims to ultimately deploy treatments to create a significant benefit for all stakeholders in our focus areas: patients, caregivers, payers, and healthcare providers</a:t>
              </a:r>
            </a:p>
          </p:txBody>
        </p:sp>
        <p:sp>
          <p:nvSpPr>
            <p:cNvPr id="183" name="Text Placeholder 2">
              <a:extLst>
                <a:ext uri="{FF2B5EF4-FFF2-40B4-BE49-F238E27FC236}">
                  <a16:creationId xmlns:a16="http://schemas.microsoft.com/office/drawing/2014/main" id="{EDE2C747-7928-4C70-90CE-0C9CF7D5EA4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9449356" y="4179170"/>
              <a:ext cx="204543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Commercialize</a:t>
              </a: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8BEBAFE-6EB5-4EDB-A6E9-D64F97628324}"/>
                </a:ext>
              </a:extLst>
            </p:cNvPr>
            <p:cNvSpPr/>
            <p:nvPr/>
          </p:nvSpPr>
          <p:spPr>
            <a:xfrm>
              <a:off x="9929703" y="1981373"/>
              <a:ext cx="1084740" cy="10847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76009F0-72D7-458E-BFB2-D590ECC76642}"/>
                </a:ext>
              </a:extLst>
            </p:cNvPr>
            <p:cNvSpPr/>
            <p:nvPr/>
          </p:nvSpPr>
          <p:spPr>
            <a:xfrm>
              <a:off x="9824776" y="1876445"/>
              <a:ext cx="1294595" cy="1294596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id="{FE4E0E8D-F073-4094-B3D1-718949DD2A64}"/>
                </a:ext>
              </a:extLst>
            </p:cNvPr>
            <p:cNvSpPr/>
            <p:nvPr/>
          </p:nvSpPr>
          <p:spPr>
            <a:xfrm rot="8175032">
              <a:off x="9824776" y="2052489"/>
              <a:ext cx="1294595" cy="1294596"/>
            </a:xfrm>
            <a:prstGeom prst="arc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85B1DC7D-50B2-4729-B84F-1D6294A696D9}"/>
                </a:ext>
              </a:extLst>
            </p:cNvPr>
            <p:cNvCxnSpPr>
              <a:cxnSpLocks/>
            </p:cNvCxnSpPr>
            <p:nvPr/>
          </p:nvCxnSpPr>
          <p:spPr>
            <a:xfrm>
              <a:off x="10472073" y="3451449"/>
              <a:ext cx="0" cy="530243"/>
            </a:xfrm>
            <a:prstGeom prst="straightConnector1">
              <a:avLst/>
            </a:prstGeom>
            <a:ln w="28575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4B64E21-7AA0-234B-9A21-79D2B5668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7600" y="2136373"/>
              <a:ext cx="768946" cy="786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9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>
            <a:extLst>
              <a:ext uri="{FF2B5EF4-FFF2-40B4-BE49-F238E27FC236}">
                <a16:creationId xmlns:a16="http://schemas.microsoft.com/office/drawing/2014/main" id="{0772F404-DD0C-7749-856D-68B9292FF8D6}"/>
              </a:ext>
            </a:extLst>
          </p:cNvPr>
          <p:cNvSpPr/>
          <p:nvPr/>
        </p:nvSpPr>
        <p:spPr>
          <a:xfrm flipH="1">
            <a:off x="6652398" y="2563286"/>
            <a:ext cx="0" cy="2736748"/>
          </a:xfrm>
          <a:prstGeom prst="line">
            <a:avLst/>
          </a:prstGeom>
          <a:noFill/>
          <a:ln w="25400" cap="flat">
            <a:solidFill>
              <a:srgbClr val="ACAAAD">
                <a:alpha val="63920"/>
              </a:srgbClr>
            </a:solidFill>
            <a:prstDash val="sysDot"/>
            <a:miter lim="400000"/>
          </a:ln>
          <a:effectLst/>
        </p:spPr>
        <p:txBody>
          <a:bodyPr wrap="square" lIns="22860" tIns="22860" rIns="22860" bIns="22860" numCol="1" anchor="t">
            <a:noAutofit/>
          </a:bodyPr>
          <a:lstStyle/>
          <a:p>
            <a:endParaRPr sz="900" dirty="0"/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B5D4D33F-B020-314F-AFD5-725DB8A86977}"/>
              </a:ext>
            </a:extLst>
          </p:cNvPr>
          <p:cNvSpPr/>
          <p:nvPr/>
        </p:nvSpPr>
        <p:spPr>
          <a:xfrm>
            <a:off x="303558" y="5132825"/>
            <a:ext cx="11421082" cy="643731"/>
          </a:xfrm>
          <a:prstGeom prst="stripedRightArrow">
            <a:avLst>
              <a:gd name="adj1" fmla="val 38326"/>
              <a:gd name="adj2" fmla="val 517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57" name="Line"/>
          <p:cNvSpPr/>
          <p:nvPr/>
        </p:nvSpPr>
        <p:spPr>
          <a:xfrm flipH="1">
            <a:off x="918186" y="4779991"/>
            <a:ext cx="0" cy="528573"/>
          </a:xfrm>
          <a:prstGeom prst="line">
            <a:avLst/>
          </a:prstGeom>
          <a:noFill/>
          <a:ln w="25400" cap="flat">
            <a:solidFill>
              <a:srgbClr val="ACAAAD">
                <a:alpha val="63920"/>
              </a:srgbClr>
            </a:solidFill>
            <a:prstDash val="sysDot"/>
            <a:miter lim="400000"/>
          </a:ln>
          <a:effectLst/>
        </p:spPr>
        <p:txBody>
          <a:bodyPr wrap="square" lIns="22860" tIns="22860" rIns="22860" bIns="22860" numCol="1" anchor="t">
            <a:noAutofit/>
          </a:bodyPr>
          <a:lstStyle/>
          <a:p>
            <a:endParaRPr sz="900" dirty="0"/>
          </a:p>
        </p:txBody>
      </p:sp>
      <p:sp>
        <p:nvSpPr>
          <p:cNvPr id="5358" name="Line"/>
          <p:cNvSpPr/>
          <p:nvPr/>
        </p:nvSpPr>
        <p:spPr>
          <a:xfrm flipH="1">
            <a:off x="1396376" y="4616481"/>
            <a:ext cx="0" cy="674558"/>
          </a:xfrm>
          <a:prstGeom prst="line">
            <a:avLst/>
          </a:prstGeom>
          <a:noFill/>
          <a:ln w="25400" cap="flat">
            <a:solidFill>
              <a:srgbClr val="ACAAAD">
                <a:alpha val="63920"/>
              </a:srgbClr>
            </a:solidFill>
            <a:prstDash val="sysDot"/>
            <a:miter lim="400000"/>
          </a:ln>
          <a:effectLst/>
        </p:spPr>
        <p:txBody>
          <a:bodyPr wrap="square" lIns="22860" tIns="22860" rIns="22860" bIns="22860" numCol="1" anchor="t">
            <a:noAutofit/>
          </a:bodyPr>
          <a:lstStyle/>
          <a:p>
            <a:endParaRPr sz="900" dirty="0"/>
          </a:p>
        </p:txBody>
      </p:sp>
      <p:sp>
        <p:nvSpPr>
          <p:cNvPr id="5360" name="Line"/>
          <p:cNvSpPr/>
          <p:nvPr/>
        </p:nvSpPr>
        <p:spPr>
          <a:xfrm>
            <a:off x="2685409" y="3127539"/>
            <a:ext cx="0" cy="2176473"/>
          </a:xfrm>
          <a:prstGeom prst="line">
            <a:avLst/>
          </a:prstGeom>
          <a:noFill/>
          <a:ln w="25400" cap="flat">
            <a:solidFill>
              <a:srgbClr val="ACAAAD">
                <a:alpha val="63920"/>
              </a:srgbClr>
            </a:solidFill>
            <a:prstDash val="sysDot"/>
            <a:miter lim="400000"/>
          </a:ln>
          <a:effectLst/>
        </p:spPr>
        <p:txBody>
          <a:bodyPr wrap="square" lIns="22860" tIns="22860" rIns="22860" bIns="22860" numCol="1" anchor="t">
            <a:noAutofit/>
          </a:bodyPr>
          <a:lstStyle/>
          <a:p>
            <a:endParaRPr sz="900" dirty="0"/>
          </a:p>
        </p:txBody>
      </p:sp>
      <p:sp>
        <p:nvSpPr>
          <p:cNvPr id="5361" name="Line"/>
          <p:cNvSpPr/>
          <p:nvPr/>
        </p:nvSpPr>
        <p:spPr>
          <a:xfrm flipH="1">
            <a:off x="6246769" y="4491091"/>
            <a:ext cx="0" cy="808942"/>
          </a:xfrm>
          <a:prstGeom prst="line">
            <a:avLst/>
          </a:prstGeom>
          <a:noFill/>
          <a:ln w="25400" cap="flat">
            <a:solidFill>
              <a:srgbClr val="ACAAAD">
                <a:alpha val="63920"/>
              </a:srgbClr>
            </a:solidFill>
            <a:prstDash val="sysDot"/>
            <a:miter lim="400000"/>
          </a:ln>
          <a:effectLst/>
        </p:spPr>
        <p:txBody>
          <a:bodyPr wrap="square" lIns="22860" tIns="22860" rIns="22860" bIns="22860" numCol="1" anchor="t">
            <a:noAutofit/>
          </a:bodyPr>
          <a:lstStyle/>
          <a:p>
            <a:endParaRPr sz="900" dirty="0"/>
          </a:p>
        </p:txBody>
      </p:sp>
      <p:sp>
        <p:nvSpPr>
          <p:cNvPr id="5362" name="Line"/>
          <p:cNvSpPr/>
          <p:nvPr/>
        </p:nvSpPr>
        <p:spPr>
          <a:xfrm flipH="1">
            <a:off x="3879494" y="2860839"/>
            <a:ext cx="0" cy="2401663"/>
          </a:xfrm>
          <a:prstGeom prst="line">
            <a:avLst/>
          </a:prstGeom>
          <a:noFill/>
          <a:ln w="25400" cap="flat">
            <a:solidFill>
              <a:srgbClr val="ACAAAD">
                <a:alpha val="63920"/>
              </a:srgbClr>
            </a:solidFill>
            <a:prstDash val="sysDot"/>
            <a:miter lim="400000"/>
          </a:ln>
          <a:effectLst/>
        </p:spPr>
        <p:txBody>
          <a:bodyPr wrap="square" lIns="22860" tIns="22860" rIns="22860" bIns="22860" numCol="1" anchor="t">
            <a:noAutofit/>
          </a:bodyPr>
          <a:lstStyle/>
          <a:p>
            <a:endParaRPr sz="900" dirty="0"/>
          </a:p>
        </p:txBody>
      </p:sp>
      <p:sp>
        <p:nvSpPr>
          <p:cNvPr id="5365" name="Line"/>
          <p:cNvSpPr/>
          <p:nvPr/>
        </p:nvSpPr>
        <p:spPr>
          <a:xfrm>
            <a:off x="9773170" y="4491090"/>
            <a:ext cx="0" cy="853057"/>
          </a:xfrm>
          <a:prstGeom prst="line">
            <a:avLst/>
          </a:prstGeom>
          <a:noFill/>
          <a:ln w="25400" cap="flat">
            <a:solidFill>
              <a:srgbClr val="ACAAAD">
                <a:alpha val="63920"/>
              </a:srgbClr>
            </a:solidFill>
            <a:prstDash val="sysDot"/>
            <a:miter lim="400000"/>
          </a:ln>
          <a:effectLst/>
        </p:spPr>
        <p:txBody>
          <a:bodyPr wrap="square" lIns="22860" tIns="22860" rIns="22860" bIns="22860" numCol="1" anchor="t">
            <a:noAutofit/>
          </a:bodyPr>
          <a:lstStyle/>
          <a:p>
            <a:endParaRPr sz="900" dirty="0"/>
          </a:p>
        </p:txBody>
      </p:sp>
      <p:sp>
        <p:nvSpPr>
          <p:cNvPr id="5367" name="Rectangle"/>
          <p:cNvSpPr/>
          <p:nvPr/>
        </p:nvSpPr>
        <p:spPr>
          <a:xfrm>
            <a:off x="883465" y="4779992"/>
            <a:ext cx="2556197" cy="37782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91440" tIns="91440" rIns="91440" bIns="91440" numCol="1" anchor="ctr">
            <a:noAutofit/>
          </a:bodyPr>
          <a:lstStyle/>
          <a:p>
            <a:pPr>
              <a:defRPr sz="1800">
                <a:solidFill>
                  <a:srgbClr val="FEFC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000" dirty="0"/>
              <a:t>Establish closely held company to develop BOL-148</a:t>
            </a:r>
          </a:p>
        </p:txBody>
      </p:sp>
      <p:sp>
        <p:nvSpPr>
          <p:cNvPr id="5370" name="Triangle"/>
          <p:cNvSpPr/>
          <p:nvPr/>
        </p:nvSpPr>
        <p:spPr>
          <a:xfrm>
            <a:off x="9685211" y="5616123"/>
            <a:ext cx="169218" cy="160433"/>
          </a:xfrm>
          <a:prstGeom prst="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 sz="1800">
                <a:solidFill>
                  <a:srgbClr val="FEFC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sp>
        <p:nvSpPr>
          <p:cNvPr id="5389" name="2016         2017         2018         2019         2020         2021         2022         2023         2024         2025"/>
          <p:cNvSpPr txBox="1"/>
          <p:nvPr/>
        </p:nvSpPr>
        <p:spPr>
          <a:xfrm>
            <a:off x="303558" y="5326623"/>
            <a:ext cx="10884751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ctr">
              <a:defRPr sz="3200" b="1">
                <a:solidFill>
                  <a:srgbClr val="FEFC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2010          2011          2012        2013        2014        2015        2016        2017        2018        2019        2020        2021        2022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25ECBD-C85B-8048-84A1-62DD3148D873}"/>
              </a:ext>
            </a:extLst>
          </p:cNvPr>
          <p:cNvSpPr txBox="1"/>
          <p:nvPr/>
        </p:nvSpPr>
        <p:spPr>
          <a:xfrm>
            <a:off x="623902" y="498828"/>
            <a:ext cx="10801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2">
                    <a:lumMod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dirty="0"/>
              <a:t>Over a decade of driving clinical research and progress in nuerotransformational medicines</a:t>
            </a:r>
            <a:endParaRPr lang="en-US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C023DF7-8E72-3C4B-B251-6881B50779E3}"/>
              </a:ext>
            </a:extLst>
          </p:cNvPr>
          <p:cNvSpPr txBox="1">
            <a:spLocks/>
          </p:cNvSpPr>
          <p:nvPr/>
        </p:nvSpPr>
        <p:spPr>
          <a:xfrm>
            <a:off x="770918" y="5786263"/>
            <a:ext cx="9458273" cy="707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2010, Carey Turnbull has contributed as a fundraiser and individual donor over </a:t>
            </a:r>
            <a:b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$29 MM to Psychedelic Research</a:t>
            </a:r>
          </a:p>
        </p:txBody>
      </p:sp>
      <p:sp>
        <p:nvSpPr>
          <p:cNvPr id="47" name="Rectangle">
            <a:extLst>
              <a:ext uri="{FF2B5EF4-FFF2-40B4-BE49-F238E27FC236}">
                <a16:creationId xmlns:a16="http://schemas.microsoft.com/office/drawing/2014/main" id="{305347B5-DB7F-D841-AF47-FE9D3CF10169}"/>
              </a:ext>
            </a:extLst>
          </p:cNvPr>
          <p:cNvSpPr/>
          <p:nvPr/>
        </p:nvSpPr>
        <p:spPr>
          <a:xfrm>
            <a:off x="1392751" y="3874112"/>
            <a:ext cx="2937970" cy="7859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ctr">
            <a:no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C. Turnbull joins NYU Psychedelic Research Group Advisory Board; Principal Funder of research using psilocybin to treat depression </a:t>
            </a:r>
            <a:b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and addiction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7CE6F-DA4F-8D44-AD52-64944D43D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833" y="3603004"/>
            <a:ext cx="566364" cy="257617"/>
          </a:xfrm>
          <a:prstGeom prst="rect">
            <a:avLst/>
          </a:prstGeom>
        </p:spPr>
      </p:pic>
      <p:sp>
        <p:nvSpPr>
          <p:cNvPr id="53" name="Rectangle">
            <a:extLst>
              <a:ext uri="{FF2B5EF4-FFF2-40B4-BE49-F238E27FC236}">
                <a16:creationId xmlns:a16="http://schemas.microsoft.com/office/drawing/2014/main" id="{495C855E-57D1-0440-8B45-89B5D7227BE4}"/>
              </a:ext>
            </a:extLst>
          </p:cNvPr>
          <p:cNvSpPr/>
          <p:nvPr/>
        </p:nvSpPr>
        <p:spPr>
          <a:xfrm>
            <a:off x="2665967" y="3095072"/>
            <a:ext cx="2465859" cy="5591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ctr">
            <a:no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 BOL-148 patents licensed to new entity, </a:t>
            </a:r>
            <a:b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partial ownership with C Turnbull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9E2B03-CFEA-084C-B770-816F97222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126" y="2903013"/>
            <a:ext cx="657252" cy="303730"/>
          </a:xfrm>
          <a:prstGeom prst="rect">
            <a:avLst/>
          </a:prstGeom>
        </p:spPr>
      </p:pic>
      <p:sp>
        <p:nvSpPr>
          <p:cNvPr id="60" name="Line">
            <a:extLst>
              <a:ext uri="{FF2B5EF4-FFF2-40B4-BE49-F238E27FC236}">
                <a16:creationId xmlns:a16="http://schemas.microsoft.com/office/drawing/2014/main" id="{B308FBF2-ECD2-C546-809E-A0351A770B53}"/>
              </a:ext>
            </a:extLst>
          </p:cNvPr>
          <p:cNvSpPr/>
          <p:nvPr/>
        </p:nvSpPr>
        <p:spPr>
          <a:xfrm flipH="1">
            <a:off x="5476800" y="4953759"/>
            <a:ext cx="0" cy="331893"/>
          </a:xfrm>
          <a:prstGeom prst="line">
            <a:avLst/>
          </a:prstGeom>
          <a:noFill/>
          <a:ln w="25400" cap="flat">
            <a:solidFill>
              <a:srgbClr val="ACAAAD">
                <a:alpha val="63920"/>
              </a:srgbClr>
            </a:solidFill>
            <a:prstDash val="sysDot"/>
            <a:miter lim="400000"/>
          </a:ln>
          <a:effectLst/>
        </p:spPr>
        <p:txBody>
          <a:bodyPr wrap="square" lIns="22860" tIns="22860" rIns="22860" bIns="22860" numCol="1" anchor="t">
            <a:noAutofit/>
          </a:bodyPr>
          <a:lstStyle/>
          <a:p>
            <a:endParaRPr sz="900" dirty="0"/>
          </a:p>
        </p:txBody>
      </p:sp>
      <p:sp>
        <p:nvSpPr>
          <p:cNvPr id="59" name="Rectangle">
            <a:extLst>
              <a:ext uri="{FF2B5EF4-FFF2-40B4-BE49-F238E27FC236}">
                <a16:creationId xmlns:a16="http://schemas.microsoft.com/office/drawing/2014/main" id="{F807A27B-2E48-0442-BC09-D48C20EF7BDA}"/>
              </a:ext>
            </a:extLst>
          </p:cNvPr>
          <p:cNvSpPr/>
          <p:nvPr/>
        </p:nvSpPr>
        <p:spPr>
          <a:xfrm>
            <a:off x="3881309" y="2283687"/>
            <a:ext cx="2349658" cy="5591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ctr">
            <a:no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C. Turnbull joins Board of Directors, </a:t>
            </a:r>
            <a:b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currently President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115ECD-815F-9747-8AC6-56A50E73BE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48" y="1935787"/>
            <a:ext cx="716930" cy="4875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A77E0EC-2BCF-A14F-A315-6178CBB9C8E1}"/>
              </a:ext>
            </a:extLst>
          </p:cNvPr>
          <p:cNvGrpSpPr/>
          <p:nvPr/>
        </p:nvGrpSpPr>
        <p:grpSpPr>
          <a:xfrm>
            <a:off x="4925887" y="4491091"/>
            <a:ext cx="3095912" cy="532602"/>
            <a:chOff x="5394686" y="1889852"/>
            <a:chExt cx="3095912" cy="532602"/>
          </a:xfrm>
          <a:solidFill>
            <a:schemeClr val="bg1">
              <a:lumMod val="95000"/>
            </a:schemeClr>
          </a:solidFill>
        </p:grpSpPr>
        <p:sp>
          <p:nvSpPr>
            <p:cNvPr id="61" name="Rectangle">
              <a:extLst>
                <a:ext uri="{FF2B5EF4-FFF2-40B4-BE49-F238E27FC236}">
                  <a16:creationId xmlns:a16="http://schemas.microsoft.com/office/drawing/2014/main" id="{4C6ED27B-981A-2240-8F67-5FF2C73DDFA0}"/>
                </a:ext>
              </a:extLst>
            </p:cNvPr>
            <p:cNvSpPr/>
            <p:nvPr/>
          </p:nvSpPr>
          <p:spPr>
            <a:xfrm>
              <a:off x="5934401" y="2119328"/>
              <a:ext cx="2556197" cy="30312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r>
                <a:rPr lang="en-US" sz="1000" dirty="0">
                  <a:solidFill>
                    <a:schemeClr val="accent3"/>
                  </a:solidFill>
                  <a:latin typeface="Arial"/>
                  <a:cs typeface="Arial"/>
                </a:rPr>
                <a:t>C. Turnbull joins Board of Directors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0F3F49-0D58-9047-8CB8-6BBBB1E86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686" y="1889852"/>
              <a:ext cx="1168021" cy="272538"/>
            </a:xfrm>
            <a:prstGeom prst="rect">
              <a:avLst/>
            </a:prstGeom>
            <a:noFill/>
          </p:spPr>
        </p:pic>
      </p:grpSp>
      <p:sp>
        <p:nvSpPr>
          <p:cNvPr id="66" name="Rectangle">
            <a:extLst>
              <a:ext uri="{FF2B5EF4-FFF2-40B4-BE49-F238E27FC236}">
                <a16:creationId xmlns:a16="http://schemas.microsoft.com/office/drawing/2014/main" id="{97B574CC-E766-804A-85E0-552082213799}"/>
              </a:ext>
            </a:extLst>
          </p:cNvPr>
          <p:cNvSpPr/>
          <p:nvPr/>
        </p:nvSpPr>
        <p:spPr>
          <a:xfrm>
            <a:off x="6230970" y="4016263"/>
            <a:ext cx="2127058" cy="4746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ctr">
            <a:no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C. Turnbull helps establish and </a:t>
            </a:r>
            <a:b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funds Psilocybin research program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4AD221-577D-1E47-AA48-207FFBE63C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52" y="3793027"/>
            <a:ext cx="1385546" cy="355147"/>
          </a:xfrm>
          <a:prstGeom prst="rect">
            <a:avLst/>
          </a:prstGeom>
        </p:spPr>
      </p:pic>
      <p:sp>
        <p:nvSpPr>
          <p:cNvPr id="70" name="Rectangle">
            <a:extLst>
              <a:ext uri="{FF2B5EF4-FFF2-40B4-BE49-F238E27FC236}">
                <a16:creationId xmlns:a16="http://schemas.microsoft.com/office/drawing/2014/main" id="{EF0BB76A-2A6C-F342-B37E-2BE18A4DA434}"/>
              </a:ext>
            </a:extLst>
          </p:cNvPr>
          <p:cNvSpPr/>
          <p:nvPr/>
        </p:nvSpPr>
        <p:spPr>
          <a:xfrm>
            <a:off x="6647659" y="2083445"/>
            <a:ext cx="2465861" cy="5256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ctr">
            <a:no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 BOL-148 project transferred to stand-alone entity for further development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7A3674-E7CF-E243-92EE-BCAF00D4BA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224" y="1715353"/>
            <a:ext cx="474172" cy="474172"/>
          </a:xfrm>
          <a:prstGeom prst="rect">
            <a:avLst/>
          </a:prstGeom>
        </p:spPr>
      </p:pic>
      <p:sp>
        <p:nvSpPr>
          <p:cNvPr id="73" name="Rectangle">
            <a:extLst>
              <a:ext uri="{FF2B5EF4-FFF2-40B4-BE49-F238E27FC236}">
                <a16:creationId xmlns:a16="http://schemas.microsoft.com/office/drawing/2014/main" id="{1FE11528-3A28-3A43-A8B8-FED8230504C3}"/>
              </a:ext>
            </a:extLst>
          </p:cNvPr>
          <p:cNvSpPr/>
          <p:nvPr/>
        </p:nvSpPr>
        <p:spPr>
          <a:xfrm>
            <a:off x="6647659" y="3228511"/>
            <a:ext cx="2465861" cy="4693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ctr">
            <a:no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Arial"/>
                <a:cs typeface="Arial"/>
              </a:rPr>
              <a:t>Non-profit formed to develop Psilocybin for addictive disorders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16155E-A265-A34B-805A-0A12031A8F1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298" y="2905373"/>
            <a:ext cx="526829" cy="505216"/>
          </a:xfrm>
          <a:prstGeom prst="rect">
            <a:avLst/>
          </a:prstGeom>
        </p:spPr>
      </p:pic>
      <p:sp>
        <p:nvSpPr>
          <p:cNvPr id="78" name="Rectangle">
            <a:extLst>
              <a:ext uri="{FF2B5EF4-FFF2-40B4-BE49-F238E27FC236}">
                <a16:creationId xmlns:a16="http://schemas.microsoft.com/office/drawing/2014/main" id="{16B2E266-D320-F249-81FE-896B2572BFA9}"/>
              </a:ext>
            </a:extLst>
          </p:cNvPr>
          <p:cNvSpPr/>
          <p:nvPr/>
        </p:nvSpPr>
        <p:spPr>
          <a:xfrm>
            <a:off x="9790917" y="2083445"/>
            <a:ext cx="1784678" cy="246188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ctr">
            <a:noAutofit/>
          </a:bodyPr>
          <a:lstStyle/>
          <a:p>
            <a:b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Ceruvia Lifesciences becomes the official name of CH-TAC</a:t>
            </a:r>
          </a:p>
          <a:p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Ceruvia Lifesciences becomes world’s first manufacturer 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GMP LSD, which we supply free of cost to academic research 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GMP BOL-148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20A6EA0-B391-EC49-B297-50854AF09F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956" y="1698766"/>
            <a:ext cx="1259399" cy="12593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593EA7F2-12F6-3540-B366-A14CC4825458}"/>
              </a:ext>
            </a:extLst>
          </p:cNvPr>
          <p:cNvSpPr txBox="1"/>
          <p:nvPr/>
        </p:nvSpPr>
        <p:spPr>
          <a:xfrm>
            <a:off x="623094" y="519500"/>
            <a:ext cx="1080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2">
                    <a:lumMod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Our Development Pipeline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507434-2B6E-A041-AF20-04A188D63154}"/>
              </a:ext>
            </a:extLst>
          </p:cNvPr>
          <p:cNvGrpSpPr/>
          <p:nvPr/>
        </p:nvGrpSpPr>
        <p:grpSpPr>
          <a:xfrm>
            <a:off x="317439" y="1526858"/>
            <a:ext cx="11316555" cy="4407060"/>
            <a:chOff x="317439" y="1526858"/>
            <a:chExt cx="11316555" cy="4407060"/>
          </a:xfrm>
        </p:grpSpPr>
        <p:sp>
          <p:nvSpPr>
            <p:cNvPr id="5263" name="Rounded Rectangle"/>
            <p:cNvSpPr/>
            <p:nvPr/>
          </p:nvSpPr>
          <p:spPr>
            <a:xfrm>
              <a:off x="623094" y="2117567"/>
              <a:ext cx="11010900" cy="1800226"/>
            </a:xfrm>
            <a:prstGeom prst="roundRect">
              <a:avLst>
                <a:gd name="adj" fmla="val 1648"/>
              </a:avLst>
            </a:prstGeom>
            <a:solidFill>
              <a:srgbClr val="BDBEBD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1800">
                  <a:solidFill>
                    <a:srgbClr val="FEFC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/>
            </a:p>
          </p:txBody>
        </p:sp>
        <p:sp>
          <p:nvSpPr>
            <p:cNvPr id="5264" name="Rounded Rectangle"/>
            <p:cNvSpPr/>
            <p:nvPr/>
          </p:nvSpPr>
          <p:spPr>
            <a:xfrm>
              <a:off x="623094" y="3984467"/>
              <a:ext cx="11010900" cy="1800226"/>
            </a:xfrm>
            <a:prstGeom prst="roundRect">
              <a:avLst>
                <a:gd name="adj" fmla="val 1648"/>
              </a:avLst>
            </a:prstGeom>
            <a:solidFill>
              <a:srgbClr val="BDBEBD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1800">
                  <a:solidFill>
                    <a:srgbClr val="FEFC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/>
            </a:p>
          </p:txBody>
        </p:sp>
        <p:sp>
          <p:nvSpPr>
            <p:cNvPr id="5265" name="Line"/>
            <p:cNvSpPr/>
            <p:nvPr/>
          </p:nvSpPr>
          <p:spPr>
            <a:xfrm flipH="1">
              <a:off x="2029460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66" name="Line"/>
            <p:cNvSpPr/>
            <p:nvPr/>
          </p:nvSpPr>
          <p:spPr>
            <a:xfrm flipH="1">
              <a:off x="2918333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67" name="Line"/>
            <p:cNvSpPr/>
            <p:nvPr/>
          </p:nvSpPr>
          <p:spPr>
            <a:xfrm flipH="1">
              <a:off x="3807206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68" name="Line"/>
            <p:cNvSpPr/>
            <p:nvPr/>
          </p:nvSpPr>
          <p:spPr>
            <a:xfrm flipH="1">
              <a:off x="4696079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69" name="Line"/>
            <p:cNvSpPr/>
            <p:nvPr/>
          </p:nvSpPr>
          <p:spPr>
            <a:xfrm flipH="1">
              <a:off x="5584952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70" name="Line"/>
            <p:cNvSpPr/>
            <p:nvPr/>
          </p:nvSpPr>
          <p:spPr>
            <a:xfrm flipH="1">
              <a:off x="6473825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71" name="Line"/>
            <p:cNvSpPr/>
            <p:nvPr/>
          </p:nvSpPr>
          <p:spPr>
            <a:xfrm flipH="1">
              <a:off x="7362698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72" name="Line"/>
            <p:cNvSpPr/>
            <p:nvPr/>
          </p:nvSpPr>
          <p:spPr>
            <a:xfrm flipH="1">
              <a:off x="8251571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73" name="Line"/>
            <p:cNvSpPr/>
            <p:nvPr/>
          </p:nvSpPr>
          <p:spPr>
            <a:xfrm flipH="1">
              <a:off x="9140444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74" name="Line"/>
            <p:cNvSpPr/>
            <p:nvPr/>
          </p:nvSpPr>
          <p:spPr>
            <a:xfrm flipH="1">
              <a:off x="10029317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75" name="Line"/>
            <p:cNvSpPr/>
            <p:nvPr/>
          </p:nvSpPr>
          <p:spPr>
            <a:xfrm flipH="1">
              <a:off x="10918190" y="1822292"/>
              <a:ext cx="1" cy="3959226"/>
            </a:xfrm>
            <a:prstGeom prst="line">
              <a:avLst/>
            </a:prstGeom>
            <a:noFill/>
            <a:ln w="12700" cap="flat">
              <a:solidFill>
                <a:srgbClr val="ACAAAD">
                  <a:alpha val="36862"/>
                </a:srgbClr>
              </a:solidFill>
              <a:prstDash val="dash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277" name="Rounded Rectangle"/>
            <p:cNvSpPr/>
            <p:nvPr/>
          </p:nvSpPr>
          <p:spPr>
            <a:xfrm>
              <a:off x="1357790" y="1526858"/>
              <a:ext cx="1547842" cy="504032"/>
            </a:xfrm>
            <a:prstGeom prst="roundRect">
              <a:avLst>
                <a:gd name="adj" fmla="val 400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1800">
                  <a:solidFill>
                    <a:srgbClr val="FEFC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/>
                <a:t>DISCOVERY</a:t>
              </a:r>
              <a:endParaRPr sz="1200" dirty="0"/>
            </a:p>
          </p:txBody>
        </p:sp>
        <p:grpSp>
          <p:nvGrpSpPr>
            <p:cNvPr id="5283" name="Group"/>
            <p:cNvGrpSpPr/>
            <p:nvPr/>
          </p:nvGrpSpPr>
          <p:grpSpPr>
            <a:xfrm>
              <a:off x="1357790" y="2144572"/>
              <a:ext cx="4238464" cy="400741"/>
              <a:chOff x="-999168" y="-291271"/>
              <a:chExt cx="8476927" cy="801478"/>
            </a:xfrm>
          </p:grpSpPr>
          <p:sp>
            <p:nvSpPr>
              <p:cNvPr id="5280" name="Rectangle"/>
              <p:cNvSpPr/>
              <p:nvPr/>
            </p:nvSpPr>
            <p:spPr>
              <a:xfrm>
                <a:off x="-999168" y="156265"/>
                <a:ext cx="8454323" cy="3539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1800">
                    <a:solidFill>
                      <a:srgbClr val="FEFC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900" dirty="0"/>
              </a:p>
            </p:txBody>
          </p:sp>
          <p:sp>
            <p:nvSpPr>
              <p:cNvPr id="5282" name="Business Plan"/>
              <p:cNvSpPr txBox="1"/>
              <p:nvPr/>
            </p:nvSpPr>
            <p:spPr>
              <a:xfrm>
                <a:off x="-934720" y="-291271"/>
                <a:ext cx="8412479" cy="353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8" tIns="19050" rIns="19050" bIns="19050" numCol="1" anchor="ctr">
                <a:noAutofit/>
              </a:bodyPr>
              <a:lstStyle>
                <a:lvl1pPr>
                  <a:defRPr sz="1800" b="1">
                    <a:latin typeface="OpenSans-Bold"/>
                    <a:ea typeface="OpenSans-Bold"/>
                    <a:cs typeface="OpenSans-Bold"/>
                    <a:sym typeface="OpenSans-Bold"/>
                  </a:defRPr>
                </a:lvl1pPr>
              </a:lstStyle>
              <a:p>
                <a:r>
                  <a:rPr lang="en-US" sz="900" dirty="0"/>
                  <a:t>MIGRAINE</a:t>
                </a:r>
                <a:endParaRPr sz="900" dirty="0"/>
              </a:p>
            </p:txBody>
          </p:sp>
        </p:grpSp>
        <p:sp>
          <p:nvSpPr>
            <p:cNvPr id="5310" name="Line"/>
            <p:cNvSpPr/>
            <p:nvPr/>
          </p:nvSpPr>
          <p:spPr>
            <a:xfrm flipH="1">
              <a:off x="1271167" y="2045570"/>
              <a:ext cx="1" cy="3888348"/>
            </a:xfrm>
            <a:prstGeom prst="line">
              <a:avLst/>
            </a:prstGeom>
            <a:noFill/>
            <a:ln w="1428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900" dirty="0"/>
            </a:p>
          </p:txBody>
        </p:sp>
        <p:sp>
          <p:nvSpPr>
            <p:cNvPr id="5311" name="STEP #1"/>
            <p:cNvSpPr txBox="1"/>
            <p:nvPr/>
          </p:nvSpPr>
          <p:spPr>
            <a:xfrm rot="16200000">
              <a:off x="34131" y="2813779"/>
              <a:ext cx="1800226" cy="4078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ctr">
                <a:defRPr sz="1800" b="1">
                  <a:latin typeface="+mn-lt"/>
                  <a:ea typeface="+mn-ea"/>
                  <a:cs typeface="+mn-cs"/>
                  <a:sym typeface="Open Sans Semibold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NYPRG-101 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(BOL-148)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2" name="STEP #2"/>
            <p:cNvSpPr txBox="1"/>
            <p:nvPr/>
          </p:nvSpPr>
          <p:spPr>
            <a:xfrm rot="16200000">
              <a:off x="34131" y="4686234"/>
              <a:ext cx="1800226" cy="4078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ctr">
                <a:defRPr sz="1800" b="1">
                  <a:latin typeface="+mn-lt"/>
                  <a:ea typeface="+mn-ea"/>
                  <a:cs typeface="+mn-cs"/>
                  <a:sym typeface="Open Sans Semibold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SYNP-101 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(Synthetic Psilocybin)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STEP #2">
              <a:extLst>
                <a:ext uri="{FF2B5EF4-FFF2-40B4-BE49-F238E27FC236}">
                  <a16:creationId xmlns:a16="http://schemas.microsoft.com/office/drawing/2014/main" id="{0662518B-D105-4441-B7CB-9945DA8EA68F}"/>
                </a:ext>
              </a:extLst>
            </p:cNvPr>
            <p:cNvSpPr txBox="1"/>
            <p:nvPr/>
          </p:nvSpPr>
          <p:spPr>
            <a:xfrm rot="16200000">
              <a:off x="-1425336" y="3860341"/>
              <a:ext cx="3662522" cy="1769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ctr">
                <a:defRPr sz="1800" b="1">
                  <a:latin typeface="+mn-lt"/>
                  <a:ea typeface="+mn-ea"/>
                  <a:cs typeface="+mn-cs"/>
                  <a:sym typeface="Open Sans Semibold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PROGRAM</a:t>
              </a:r>
              <a:endParaRPr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ounded Rectangle">
              <a:extLst>
                <a:ext uri="{FF2B5EF4-FFF2-40B4-BE49-F238E27FC236}">
                  <a16:creationId xmlns:a16="http://schemas.microsoft.com/office/drawing/2014/main" id="{BFF675C9-CB39-7C4D-96C6-8113D8CA21A1}"/>
                </a:ext>
              </a:extLst>
            </p:cNvPr>
            <p:cNvSpPr/>
            <p:nvPr/>
          </p:nvSpPr>
          <p:spPr>
            <a:xfrm>
              <a:off x="2949825" y="1526858"/>
              <a:ext cx="1719787" cy="504032"/>
            </a:xfrm>
            <a:prstGeom prst="roundRect">
              <a:avLst>
                <a:gd name="adj" fmla="val 400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EFCFF"/>
                  </a:solidFill>
                  <a:latin typeface="Arial"/>
                  <a:cs typeface="Arial"/>
                </a:rPr>
                <a:t>PRE-CLINICAL</a:t>
              </a:r>
              <a:endParaRPr sz="1200" dirty="0">
                <a:solidFill>
                  <a:srgbClr val="FEFCFF"/>
                </a:solidFill>
                <a:latin typeface="Arial"/>
                <a:cs typeface="Arial"/>
              </a:endParaRPr>
            </a:p>
          </p:txBody>
        </p:sp>
        <p:sp>
          <p:nvSpPr>
            <p:cNvPr id="57" name="Rounded Rectangle">
              <a:extLst>
                <a:ext uri="{FF2B5EF4-FFF2-40B4-BE49-F238E27FC236}">
                  <a16:creationId xmlns:a16="http://schemas.microsoft.com/office/drawing/2014/main" id="{F1BA139B-19A7-6640-9AA6-D26BD6B33255}"/>
                </a:ext>
              </a:extLst>
            </p:cNvPr>
            <p:cNvSpPr/>
            <p:nvPr/>
          </p:nvSpPr>
          <p:spPr>
            <a:xfrm>
              <a:off x="4713805" y="1526858"/>
              <a:ext cx="1736174" cy="504032"/>
            </a:xfrm>
            <a:prstGeom prst="roundRect">
              <a:avLst>
                <a:gd name="adj" fmla="val 400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EFCFF"/>
                  </a:solidFill>
                  <a:latin typeface="Arial"/>
                  <a:cs typeface="Arial"/>
                </a:rPr>
                <a:t>PHASE 1</a:t>
              </a:r>
              <a:endParaRPr sz="1200" dirty="0">
                <a:solidFill>
                  <a:srgbClr val="FEFCFF"/>
                </a:solidFill>
                <a:latin typeface="Arial"/>
                <a:cs typeface="Arial"/>
              </a:endParaRPr>
            </a:p>
          </p:txBody>
        </p:sp>
        <p:sp>
          <p:nvSpPr>
            <p:cNvPr id="58" name="Rounded Rectangle">
              <a:extLst>
                <a:ext uri="{FF2B5EF4-FFF2-40B4-BE49-F238E27FC236}">
                  <a16:creationId xmlns:a16="http://schemas.microsoft.com/office/drawing/2014/main" id="{1B48DB4E-4214-224A-B901-14B094CE4594}"/>
                </a:ext>
              </a:extLst>
            </p:cNvPr>
            <p:cNvSpPr/>
            <p:nvPr/>
          </p:nvSpPr>
          <p:spPr>
            <a:xfrm>
              <a:off x="6494172" y="1526858"/>
              <a:ext cx="1715186" cy="504032"/>
            </a:xfrm>
            <a:prstGeom prst="roundRect">
              <a:avLst>
                <a:gd name="adj" fmla="val 400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EFCFF"/>
                  </a:solidFill>
                  <a:latin typeface="Arial"/>
                  <a:cs typeface="Arial"/>
                </a:rPr>
                <a:t>PHASE 2A</a:t>
              </a:r>
              <a:endParaRPr sz="1200" dirty="0">
                <a:solidFill>
                  <a:srgbClr val="FEFCFF"/>
                </a:solidFill>
                <a:latin typeface="Arial"/>
                <a:cs typeface="Arial"/>
              </a:endParaRPr>
            </a:p>
          </p:txBody>
        </p:sp>
        <p:sp>
          <p:nvSpPr>
            <p:cNvPr id="59" name="Rounded Rectangle">
              <a:extLst>
                <a:ext uri="{FF2B5EF4-FFF2-40B4-BE49-F238E27FC236}">
                  <a16:creationId xmlns:a16="http://schemas.microsoft.com/office/drawing/2014/main" id="{AB39BD5F-689C-674E-BDAA-4EB6685C0AD2}"/>
                </a:ext>
              </a:extLst>
            </p:cNvPr>
            <p:cNvSpPr/>
            <p:nvPr/>
          </p:nvSpPr>
          <p:spPr>
            <a:xfrm>
              <a:off x="8253551" y="1526858"/>
              <a:ext cx="1736686" cy="504032"/>
            </a:xfrm>
            <a:prstGeom prst="roundRect">
              <a:avLst>
                <a:gd name="adj" fmla="val 400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EFCFF"/>
                  </a:solidFill>
                  <a:latin typeface="Arial"/>
                  <a:cs typeface="Arial"/>
                </a:rPr>
                <a:t>PHASE 2b/3</a:t>
              </a:r>
              <a:endParaRPr sz="1200" dirty="0">
                <a:solidFill>
                  <a:srgbClr val="FEFCFF"/>
                </a:solidFill>
                <a:latin typeface="Arial"/>
                <a:cs typeface="Arial"/>
              </a:endParaRPr>
            </a:p>
          </p:txBody>
        </p:sp>
        <p:sp>
          <p:nvSpPr>
            <p:cNvPr id="60" name="Rounded Rectangle">
              <a:extLst>
                <a:ext uri="{FF2B5EF4-FFF2-40B4-BE49-F238E27FC236}">
                  <a16:creationId xmlns:a16="http://schemas.microsoft.com/office/drawing/2014/main" id="{59329863-D6D7-BB4E-9F18-F49A361840D4}"/>
                </a:ext>
              </a:extLst>
            </p:cNvPr>
            <p:cNvSpPr/>
            <p:nvPr/>
          </p:nvSpPr>
          <p:spPr>
            <a:xfrm>
              <a:off x="10034430" y="1526858"/>
              <a:ext cx="1599557" cy="504032"/>
            </a:xfrm>
            <a:prstGeom prst="roundRect">
              <a:avLst>
                <a:gd name="adj" fmla="val 400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EFCFF"/>
                  </a:solidFill>
                  <a:latin typeface="Arial"/>
                  <a:cs typeface="Arial"/>
                </a:rPr>
                <a:t>NDA</a:t>
              </a:r>
              <a:endParaRPr sz="1200" dirty="0">
                <a:solidFill>
                  <a:srgbClr val="FEFCFF"/>
                </a:solidFill>
                <a:latin typeface="Arial"/>
                <a:cs typeface="Arial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194E59-EBF6-6445-947D-04499CE183A5}"/>
                </a:ext>
              </a:extLst>
            </p:cNvPr>
            <p:cNvGrpSpPr/>
            <p:nvPr/>
          </p:nvGrpSpPr>
          <p:grpSpPr>
            <a:xfrm>
              <a:off x="1379854" y="2554352"/>
              <a:ext cx="4238464" cy="400741"/>
              <a:chOff x="1379854" y="2677779"/>
              <a:chExt cx="4238464" cy="400741"/>
            </a:xfrm>
          </p:grpSpPr>
          <p:sp>
            <p:nvSpPr>
              <p:cNvPr id="67" name="Rectangle">
                <a:extLst>
                  <a:ext uri="{FF2B5EF4-FFF2-40B4-BE49-F238E27FC236}">
                    <a16:creationId xmlns:a16="http://schemas.microsoft.com/office/drawing/2014/main" id="{3FAAA2D0-1383-A448-8550-A6CD8373BB3A}"/>
                  </a:ext>
                </a:extLst>
              </p:cNvPr>
              <p:cNvSpPr/>
              <p:nvPr/>
            </p:nvSpPr>
            <p:spPr>
              <a:xfrm>
                <a:off x="1379854" y="2901548"/>
                <a:ext cx="4227162" cy="17697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1800">
                    <a:solidFill>
                      <a:srgbClr val="FEFC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900" dirty="0"/>
              </a:p>
            </p:txBody>
          </p:sp>
          <p:sp>
            <p:nvSpPr>
              <p:cNvPr id="68" name="Business Plan">
                <a:extLst>
                  <a:ext uri="{FF2B5EF4-FFF2-40B4-BE49-F238E27FC236}">
                    <a16:creationId xmlns:a16="http://schemas.microsoft.com/office/drawing/2014/main" id="{C083B2D5-475E-6240-8AF7-B747FE6076D3}"/>
                  </a:ext>
                </a:extLst>
              </p:cNvPr>
              <p:cNvSpPr txBox="1"/>
              <p:nvPr/>
            </p:nvSpPr>
            <p:spPr>
              <a:xfrm>
                <a:off x="1412078" y="2677779"/>
                <a:ext cx="4206240" cy="1769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8" tIns="19050" rIns="19050" bIns="19050" numCol="1" anchor="ctr">
                <a:noAutofit/>
              </a:bodyPr>
              <a:lstStyle>
                <a:lvl1pPr>
                  <a:defRPr sz="1800" b="1">
                    <a:latin typeface="OpenSans-Bold"/>
                    <a:ea typeface="OpenSans-Bold"/>
                    <a:cs typeface="OpenSans-Bold"/>
                    <a:sym typeface="OpenSans-Bold"/>
                  </a:defRPr>
                </a:lvl1pPr>
              </a:lstStyle>
              <a:p>
                <a:r>
                  <a:rPr lang="en-US" sz="900" dirty="0"/>
                  <a:t>CLUSTER HEADACHE</a:t>
                </a:r>
                <a:endParaRPr sz="9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0C5FA6-4932-174A-B80E-257826DFB5C8}"/>
                </a:ext>
              </a:extLst>
            </p:cNvPr>
            <p:cNvGrpSpPr/>
            <p:nvPr/>
          </p:nvGrpSpPr>
          <p:grpSpPr>
            <a:xfrm>
              <a:off x="1357790" y="2983518"/>
              <a:ext cx="4238463" cy="381355"/>
              <a:chOff x="1357790" y="3165005"/>
              <a:chExt cx="4238463" cy="381355"/>
            </a:xfrm>
          </p:grpSpPr>
          <p:sp>
            <p:nvSpPr>
              <p:cNvPr id="69" name="Rectangle">
                <a:extLst>
                  <a:ext uri="{FF2B5EF4-FFF2-40B4-BE49-F238E27FC236}">
                    <a16:creationId xmlns:a16="http://schemas.microsoft.com/office/drawing/2014/main" id="{FA6E636B-EDDC-4C48-BE3B-125F98438D95}"/>
                  </a:ext>
                </a:extLst>
              </p:cNvPr>
              <p:cNvSpPr/>
              <p:nvPr/>
            </p:nvSpPr>
            <p:spPr>
              <a:xfrm>
                <a:off x="1357790" y="3369388"/>
                <a:ext cx="2488485" cy="17697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1800">
                    <a:solidFill>
                      <a:srgbClr val="FEFC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900" dirty="0"/>
              </a:p>
            </p:txBody>
          </p:sp>
          <p:sp>
            <p:nvSpPr>
              <p:cNvPr id="70" name="Business Plan">
                <a:extLst>
                  <a:ext uri="{FF2B5EF4-FFF2-40B4-BE49-F238E27FC236}">
                    <a16:creationId xmlns:a16="http://schemas.microsoft.com/office/drawing/2014/main" id="{5EFBC945-A3D7-F346-A680-2755397DEF8B}"/>
                  </a:ext>
                </a:extLst>
              </p:cNvPr>
              <p:cNvSpPr txBox="1"/>
              <p:nvPr/>
            </p:nvSpPr>
            <p:spPr>
              <a:xfrm>
                <a:off x="1390013" y="3165005"/>
                <a:ext cx="4206240" cy="1769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8" tIns="19050" rIns="19050" bIns="19050" numCol="1" anchor="ctr">
                <a:noAutofit/>
              </a:bodyPr>
              <a:lstStyle>
                <a:lvl1pPr>
                  <a:defRPr sz="1800" b="1">
                    <a:latin typeface="OpenSans-Bold"/>
                    <a:ea typeface="OpenSans-Bold"/>
                    <a:cs typeface="OpenSans-Bold"/>
                    <a:sym typeface="OpenSans-Bold"/>
                  </a:defRPr>
                </a:lvl1pPr>
              </a:lstStyle>
              <a:p>
                <a:r>
                  <a:rPr lang="en-US" sz="900" dirty="0"/>
                  <a:t>OPIOID USE DISORDER</a:t>
                </a:r>
                <a:endParaRPr sz="9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8FCD5FB-0015-8B47-8DA2-5FF8DB546262}"/>
                </a:ext>
              </a:extLst>
            </p:cNvPr>
            <p:cNvGrpSpPr/>
            <p:nvPr/>
          </p:nvGrpSpPr>
          <p:grpSpPr>
            <a:xfrm>
              <a:off x="1357790" y="3393298"/>
              <a:ext cx="4238463" cy="381355"/>
              <a:chOff x="1357790" y="3525378"/>
              <a:chExt cx="4238463" cy="381355"/>
            </a:xfrm>
          </p:grpSpPr>
          <p:sp>
            <p:nvSpPr>
              <p:cNvPr id="71" name="Rectangle">
                <a:extLst>
                  <a:ext uri="{FF2B5EF4-FFF2-40B4-BE49-F238E27FC236}">
                    <a16:creationId xmlns:a16="http://schemas.microsoft.com/office/drawing/2014/main" id="{2E718FF8-1CAB-7C4D-9FF1-7026DE244DAE}"/>
                  </a:ext>
                </a:extLst>
              </p:cNvPr>
              <p:cNvSpPr/>
              <p:nvPr/>
            </p:nvSpPr>
            <p:spPr>
              <a:xfrm>
                <a:off x="1357790" y="3729761"/>
                <a:ext cx="2473263" cy="17697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1800">
                    <a:solidFill>
                      <a:srgbClr val="FEFC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900" dirty="0"/>
              </a:p>
            </p:txBody>
          </p:sp>
          <p:sp>
            <p:nvSpPr>
              <p:cNvPr id="72" name="Business Plan">
                <a:extLst>
                  <a:ext uri="{FF2B5EF4-FFF2-40B4-BE49-F238E27FC236}">
                    <a16:creationId xmlns:a16="http://schemas.microsoft.com/office/drawing/2014/main" id="{B13BDA04-AD49-C541-A61E-45AF9EEA852B}"/>
                  </a:ext>
                </a:extLst>
              </p:cNvPr>
              <p:cNvSpPr txBox="1"/>
              <p:nvPr/>
            </p:nvSpPr>
            <p:spPr>
              <a:xfrm>
                <a:off x="1390013" y="3525378"/>
                <a:ext cx="4206240" cy="1769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8" tIns="19050" rIns="19050" bIns="19050" numCol="1" anchor="ctr">
                <a:noAutofit/>
              </a:bodyPr>
              <a:lstStyle>
                <a:lvl1pPr>
                  <a:defRPr sz="1800" b="1">
                    <a:latin typeface="OpenSans-Bold"/>
                    <a:ea typeface="OpenSans-Bold"/>
                    <a:cs typeface="OpenSans-Bold"/>
                    <a:sym typeface="OpenSans-Bold"/>
                  </a:defRPr>
                </a:lvl1pPr>
              </a:lstStyle>
              <a:p>
                <a:r>
                  <a:rPr lang="en-US" sz="900" dirty="0"/>
                  <a:t>ALCOHOL USE DISORDER</a:t>
                </a:r>
                <a:endParaRPr sz="900" dirty="0"/>
              </a:p>
            </p:txBody>
          </p:sp>
        </p:grpSp>
        <p:grpSp>
          <p:nvGrpSpPr>
            <p:cNvPr id="76" name="Group">
              <a:extLst>
                <a:ext uri="{FF2B5EF4-FFF2-40B4-BE49-F238E27FC236}">
                  <a16:creationId xmlns:a16="http://schemas.microsoft.com/office/drawing/2014/main" id="{B4DE496C-7DD9-DE48-9B93-B5DEE7512F80}"/>
                </a:ext>
              </a:extLst>
            </p:cNvPr>
            <p:cNvGrpSpPr/>
            <p:nvPr/>
          </p:nvGrpSpPr>
          <p:grpSpPr>
            <a:xfrm>
              <a:off x="1357789" y="4207052"/>
              <a:ext cx="5092177" cy="400741"/>
              <a:chOff x="-999170" y="-291271"/>
              <a:chExt cx="10184353" cy="801478"/>
            </a:xfrm>
          </p:grpSpPr>
          <p:sp>
            <p:nvSpPr>
              <p:cNvPr id="77" name="Rectangle">
                <a:extLst>
                  <a:ext uri="{FF2B5EF4-FFF2-40B4-BE49-F238E27FC236}">
                    <a16:creationId xmlns:a16="http://schemas.microsoft.com/office/drawing/2014/main" id="{0D673661-6E18-6743-9D9F-865636809DE2}"/>
                  </a:ext>
                </a:extLst>
              </p:cNvPr>
              <p:cNvSpPr/>
              <p:nvPr/>
            </p:nvSpPr>
            <p:spPr>
              <a:xfrm>
                <a:off x="-999170" y="156263"/>
                <a:ext cx="10184353" cy="3539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1800">
                    <a:solidFill>
                      <a:srgbClr val="FEFC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900" dirty="0"/>
              </a:p>
            </p:txBody>
          </p:sp>
          <p:sp>
            <p:nvSpPr>
              <p:cNvPr id="78" name="Business Plan">
                <a:extLst>
                  <a:ext uri="{FF2B5EF4-FFF2-40B4-BE49-F238E27FC236}">
                    <a16:creationId xmlns:a16="http://schemas.microsoft.com/office/drawing/2014/main" id="{D26103A7-EF81-2744-97FD-2EB55814E465}"/>
                  </a:ext>
                </a:extLst>
              </p:cNvPr>
              <p:cNvSpPr txBox="1"/>
              <p:nvPr/>
            </p:nvSpPr>
            <p:spPr>
              <a:xfrm>
                <a:off x="-934720" y="-291271"/>
                <a:ext cx="8412479" cy="3539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8" tIns="19050" rIns="19050" bIns="19050" numCol="1" anchor="ctr">
                <a:noAutofit/>
              </a:bodyPr>
              <a:lstStyle>
                <a:lvl1pPr>
                  <a:defRPr sz="1800" b="1">
                    <a:latin typeface="OpenSans-Bold"/>
                    <a:ea typeface="OpenSans-Bold"/>
                    <a:cs typeface="OpenSans-Bold"/>
                    <a:sym typeface="OpenSans-Bold"/>
                  </a:defRPr>
                </a:lvl1pPr>
              </a:lstStyle>
              <a:p>
                <a:r>
                  <a:rPr lang="en-US" sz="900" dirty="0"/>
                  <a:t>MIGRAINE</a:t>
                </a:r>
                <a:endParaRPr sz="9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E785924-6532-5949-943A-FFDAF57EA8E9}"/>
                </a:ext>
              </a:extLst>
            </p:cNvPr>
            <p:cNvGrpSpPr/>
            <p:nvPr/>
          </p:nvGrpSpPr>
          <p:grpSpPr>
            <a:xfrm>
              <a:off x="1357789" y="4662553"/>
              <a:ext cx="5092169" cy="400741"/>
              <a:chOff x="1379853" y="2677779"/>
              <a:chExt cx="5092169" cy="400741"/>
            </a:xfrm>
          </p:grpSpPr>
          <p:sp>
            <p:nvSpPr>
              <p:cNvPr id="80" name="Rectangle">
                <a:extLst>
                  <a:ext uri="{FF2B5EF4-FFF2-40B4-BE49-F238E27FC236}">
                    <a16:creationId xmlns:a16="http://schemas.microsoft.com/office/drawing/2014/main" id="{3E090278-EF94-8843-950C-59E1379BCF52}"/>
                  </a:ext>
                </a:extLst>
              </p:cNvPr>
              <p:cNvSpPr/>
              <p:nvPr/>
            </p:nvSpPr>
            <p:spPr>
              <a:xfrm>
                <a:off x="1379853" y="2901547"/>
                <a:ext cx="5092169" cy="17697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1800">
                    <a:solidFill>
                      <a:srgbClr val="FEFC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900" dirty="0"/>
              </a:p>
            </p:txBody>
          </p:sp>
          <p:sp>
            <p:nvSpPr>
              <p:cNvPr id="81" name="Business Plan">
                <a:extLst>
                  <a:ext uri="{FF2B5EF4-FFF2-40B4-BE49-F238E27FC236}">
                    <a16:creationId xmlns:a16="http://schemas.microsoft.com/office/drawing/2014/main" id="{D9D79F6E-D12B-CB4D-AE86-B07538ADC28A}"/>
                  </a:ext>
                </a:extLst>
              </p:cNvPr>
              <p:cNvSpPr txBox="1"/>
              <p:nvPr/>
            </p:nvSpPr>
            <p:spPr>
              <a:xfrm>
                <a:off x="1412078" y="2677779"/>
                <a:ext cx="4206240" cy="1769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8" tIns="19050" rIns="19050" bIns="19050" numCol="1" anchor="ctr">
                <a:noAutofit/>
              </a:bodyPr>
              <a:lstStyle>
                <a:lvl1pPr>
                  <a:defRPr sz="1800" b="1">
                    <a:latin typeface="OpenSans-Bold"/>
                    <a:ea typeface="OpenSans-Bold"/>
                    <a:cs typeface="OpenSans-Bold"/>
                    <a:sym typeface="OpenSans-Bold"/>
                  </a:defRPr>
                </a:lvl1pPr>
              </a:lstStyle>
              <a:p>
                <a:r>
                  <a:rPr lang="en-US" sz="900" dirty="0"/>
                  <a:t>CLUSTER HEADACHE</a:t>
                </a:r>
                <a:endParaRPr sz="9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1C690C2-107D-FE4F-AF67-D0E8D7F7786A}"/>
                </a:ext>
              </a:extLst>
            </p:cNvPr>
            <p:cNvGrpSpPr/>
            <p:nvPr/>
          </p:nvGrpSpPr>
          <p:grpSpPr>
            <a:xfrm>
              <a:off x="1357790" y="5118053"/>
              <a:ext cx="5289102" cy="400740"/>
              <a:chOff x="1357790" y="3145620"/>
              <a:chExt cx="5289102" cy="400740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B962E913-2801-C94E-9522-ED0CEC59D072}"/>
                  </a:ext>
                </a:extLst>
              </p:cNvPr>
              <p:cNvSpPr/>
              <p:nvPr/>
            </p:nvSpPr>
            <p:spPr>
              <a:xfrm>
                <a:off x="1357790" y="3369387"/>
                <a:ext cx="5289102" cy="17697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1800">
                    <a:solidFill>
                      <a:srgbClr val="FEFC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900" dirty="0"/>
              </a:p>
            </p:txBody>
          </p:sp>
          <p:sp>
            <p:nvSpPr>
              <p:cNvPr id="84" name="Business Plan">
                <a:extLst>
                  <a:ext uri="{FF2B5EF4-FFF2-40B4-BE49-F238E27FC236}">
                    <a16:creationId xmlns:a16="http://schemas.microsoft.com/office/drawing/2014/main" id="{7F85F668-0528-3047-975A-4B67F455F187}"/>
                  </a:ext>
                </a:extLst>
              </p:cNvPr>
              <p:cNvSpPr txBox="1"/>
              <p:nvPr/>
            </p:nvSpPr>
            <p:spPr>
              <a:xfrm>
                <a:off x="1390014" y="3145620"/>
                <a:ext cx="4206240" cy="1769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8" tIns="19050" rIns="19050" bIns="19050" numCol="1" anchor="ctr">
                <a:noAutofit/>
              </a:bodyPr>
              <a:lstStyle>
                <a:lvl1pPr>
                  <a:defRPr sz="1800" b="1">
                    <a:latin typeface="OpenSans-Bold"/>
                    <a:ea typeface="OpenSans-Bold"/>
                    <a:cs typeface="OpenSans-Bold"/>
                    <a:sym typeface="OpenSans-Bold"/>
                  </a:defRPr>
                </a:lvl1pPr>
              </a:lstStyle>
              <a:p>
                <a:r>
                  <a:rPr lang="en-US" sz="900" dirty="0"/>
                  <a:t>OBSESSIVE COMPULSIVE DISORDER</a:t>
                </a:r>
                <a:endParaRPr sz="900" dirty="0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1AF39-D2F6-40B8-A3CC-C9C304F35451}"/>
              </a:ext>
            </a:extLst>
          </p:cNvPr>
          <p:cNvCxnSpPr>
            <a:cxnSpLocks/>
          </p:cNvCxnSpPr>
          <p:nvPr/>
        </p:nvCxnSpPr>
        <p:spPr>
          <a:xfrm>
            <a:off x="7012860" y="1410059"/>
            <a:ext cx="0" cy="4590691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B9BDA61-6A3B-4294-A47A-F639A70DBEB1}"/>
              </a:ext>
            </a:extLst>
          </p:cNvPr>
          <p:cNvSpPr txBox="1"/>
          <p:nvPr/>
        </p:nvSpPr>
        <p:spPr>
          <a:xfrm>
            <a:off x="858931" y="544530"/>
            <a:ext cx="1055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Significant burden and unmet needs in the markets we aim to address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54AE9A-BB1E-8F42-AD23-F37E525E89B6}"/>
              </a:ext>
            </a:extLst>
          </p:cNvPr>
          <p:cNvSpPr txBox="1"/>
          <p:nvPr/>
        </p:nvSpPr>
        <p:spPr>
          <a:xfrm>
            <a:off x="2307047" y="1949959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Headache Disorders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9DEBED-8526-EE4D-987A-63FC2101F8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031" y="1412336"/>
            <a:ext cx="480078" cy="4800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D5667B-2136-0149-9010-988DBABCAF91}"/>
              </a:ext>
            </a:extLst>
          </p:cNvPr>
          <p:cNvSpPr txBox="1"/>
          <p:nvPr/>
        </p:nvSpPr>
        <p:spPr>
          <a:xfrm>
            <a:off x="1022310" y="6075027"/>
            <a:ext cx="330090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SOURCE:</a:t>
            </a:r>
          </a:p>
          <a:p>
            <a:pPr marL="228600" indent="-228600">
              <a:buAutoNum type="arabicPeriod"/>
            </a:pPr>
            <a:r>
              <a:rPr lang="en-GB" sz="800" dirty="0"/>
              <a:t>https://migraineresearchfoundation.org/about-migraine/migraine-facts/</a:t>
            </a:r>
          </a:p>
          <a:p>
            <a:pPr marL="228600" indent="-228600">
              <a:buFontTx/>
              <a:buAutoNum type="arabicPeriod"/>
            </a:pPr>
            <a:r>
              <a:rPr lang="en-GB" sz="700" dirty="0"/>
              <a:t>https://www.nimh.nih.gov/health/statistics/obsessive-compulsive-disorder-ocd</a:t>
            </a:r>
          </a:p>
          <a:p>
            <a:pPr marL="228600" indent="-228600">
              <a:buFontTx/>
              <a:buAutoNum type="arabicPeriod"/>
            </a:pPr>
            <a:r>
              <a:rPr lang="en-GB" sz="700" dirty="0"/>
              <a:t>Bonafede et al, Headache 2018</a:t>
            </a:r>
          </a:p>
          <a:p>
            <a:pPr marL="228600" indent="-228600">
              <a:buFontTx/>
              <a:buAutoNum type="arabicPeriod"/>
            </a:pPr>
            <a:r>
              <a:rPr lang="en-GB" sz="700" dirty="0"/>
              <a:t>Source: Schor et al, CHQ Poster, </a:t>
            </a:r>
            <a:r>
              <a:rPr lang="en-GB" sz="700" dirty="0">
                <a:hlinkClick r:id="rId3"/>
              </a:rPr>
              <a:t>www.Clusterbusters.org</a:t>
            </a:r>
            <a:r>
              <a:rPr lang="en-GB" sz="700" dirty="0"/>
              <a:t>, 2017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319BE0-F418-7E4F-85CB-C686B03618F9}"/>
              </a:ext>
            </a:extLst>
          </p:cNvPr>
          <p:cNvGrpSpPr/>
          <p:nvPr/>
        </p:nvGrpSpPr>
        <p:grpSpPr>
          <a:xfrm>
            <a:off x="907185" y="2453762"/>
            <a:ext cx="5215770" cy="3211458"/>
            <a:chOff x="907185" y="2453762"/>
            <a:chExt cx="5215770" cy="32114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46CCB9-D612-4280-9AA5-412ED1CD74F7}"/>
                </a:ext>
              </a:extLst>
            </p:cNvPr>
            <p:cNvSpPr/>
            <p:nvPr/>
          </p:nvSpPr>
          <p:spPr>
            <a:xfrm>
              <a:off x="907185" y="2453762"/>
              <a:ext cx="2311096" cy="1196643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1BC748D-7E22-AD44-A7A3-624C32763AEE}"/>
                </a:ext>
              </a:extLst>
            </p:cNvPr>
            <p:cNvSpPr/>
            <p:nvPr/>
          </p:nvSpPr>
          <p:spPr>
            <a:xfrm>
              <a:off x="3777016" y="2453762"/>
              <a:ext cx="2311096" cy="1196643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AC133F-2177-F44F-A00A-A87434EE499C}"/>
                </a:ext>
              </a:extLst>
            </p:cNvPr>
            <p:cNvGrpSpPr/>
            <p:nvPr/>
          </p:nvGrpSpPr>
          <p:grpSpPr>
            <a:xfrm>
              <a:off x="1039055" y="2641949"/>
              <a:ext cx="2047356" cy="882257"/>
              <a:chOff x="1039055" y="2468547"/>
              <a:chExt cx="2047356" cy="88225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D62938-5AAF-440A-BA60-8462C08FDB56}"/>
                  </a:ext>
                </a:extLst>
              </p:cNvPr>
              <p:cNvSpPr txBox="1"/>
              <p:nvPr/>
            </p:nvSpPr>
            <p:spPr>
              <a:xfrm>
                <a:off x="1039055" y="2468547"/>
                <a:ext cx="20473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~40mm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40AACE-6E13-45EC-97C1-C15701E328F3}"/>
                  </a:ext>
                </a:extLst>
              </p:cNvPr>
              <p:cNvSpPr txBox="1"/>
              <p:nvPr/>
            </p:nvSpPr>
            <p:spPr>
              <a:xfrm>
                <a:off x="1160082" y="3089194"/>
                <a:ext cx="18053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accent2"/>
                    </a:solidFill>
                    <a:latin typeface="Arial" panose="020B0604020202020204" pitchFamily="34" charset="0"/>
                    <a:ea typeface="Liberation Sans" panose="020B0604020202020204" pitchFamily="34" charset="0"/>
                    <a:cs typeface="Arial" panose="020B0604020202020204" pitchFamily="34" charset="0"/>
                  </a:rPr>
                  <a:t>Migraine Patients USA</a:t>
                </a:r>
                <a:r>
                  <a:rPr lang="en-US" sz="1100" b="1" baseline="30000" dirty="0">
                    <a:solidFill>
                      <a:schemeClr val="accent2"/>
                    </a:solidFill>
                    <a:latin typeface="Arial" panose="020B0604020202020204" pitchFamily="34" charset="0"/>
                    <a:ea typeface="Liberation Sans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435C24-5113-CE45-9D3F-71DCAD4579A6}"/>
                </a:ext>
              </a:extLst>
            </p:cNvPr>
            <p:cNvGrpSpPr/>
            <p:nvPr/>
          </p:nvGrpSpPr>
          <p:grpSpPr>
            <a:xfrm>
              <a:off x="3742174" y="2641949"/>
              <a:ext cx="2380781" cy="882257"/>
              <a:chOff x="3742174" y="2468547"/>
              <a:chExt cx="2380781" cy="88225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A26ACF4-63B4-6944-9092-7A89CE9BF245}"/>
                  </a:ext>
                </a:extLst>
              </p:cNvPr>
              <p:cNvSpPr txBox="1"/>
              <p:nvPr/>
            </p:nvSpPr>
            <p:spPr>
              <a:xfrm>
                <a:off x="4263951" y="2468547"/>
                <a:ext cx="13372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330k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F5B87A0-642B-844C-957F-8C548CF9BBFA}"/>
                  </a:ext>
                </a:extLst>
              </p:cNvPr>
              <p:cNvSpPr txBox="1"/>
              <p:nvPr/>
            </p:nvSpPr>
            <p:spPr>
              <a:xfrm>
                <a:off x="3742174" y="3089194"/>
                <a:ext cx="23807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accent2"/>
                    </a:solidFill>
                    <a:latin typeface="Arial" panose="020B0604020202020204" pitchFamily="34" charset="0"/>
                    <a:ea typeface="Liberation Sans" panose="020B0604020202020204" pitchFamily="34" charset="0"/>
                    <a:cs typeface="Arial" panose="020B0604020202020204" pitchFamily="34" charset="0"/>
                  </a:rPr>
                  <a:t>Cluster Headache Patients USA</a:t>
                </a:r>
                <a:r>
                  <a:rPr lang="en-US" sz="1100" b="1" baseline="30000" dirty="0">
                    <a:solidFill>
                      <a:schemeClr val="accent2"/>
                    </a:solidFill>
                    <a:latin typeface="Arial" panose="020B0604020202020204" pitchFamily="34" charset="0"/>
                    <a:ea typeface="Liberation Sans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1492027-692B-0E49-A9D3-39190C9DA504}"/>
                </a:ext>
              </a:extLst>
            </p:cNvPr>
            <p:cNvSpPr/>
            <p:nvPr/>
          </p:nvSpPr>
          <p:spPr>
            <a:xfrm>
              <a:off x="907629" y="3908927"/>
              <a:ext cx="2311096" cy="1756293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46B05D-AD29-494A-A805-AE4F7D9D345D}"/>
                </a:ext>
              </a:extLst>
            </p:cNvPr>
            <p:cNvSpPr txBox="1"/>
            <p:nvPr/>
          </p:nvSpPr>
          <p:spPr>
            <a:xfrm>
              <a:off x="1387351" y="4342743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dirty="0">
                  <a:solidFill>
                    <a:schemeClr val="accent1"/>
                  </a:solidFill>
                </a:rPr>
                <a:t>$36b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8DE4556-7D34-0546-BCE0-63740600347E}"/>
                </a:ext>
              </a:extLst>
            </p:cNvPr>
            <p:cNvSpPr txBox="1"/>
            <p:nvPr/>
          </p:nvSpPr>
          <p:spPr>
            <a:xfrm>
              <a:off x="1025874" y="3999445"/>
              <a:ext cx="20746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solidFill>
                    <a:schemeClr val="bg1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>
                  <a:solidFill>
                    <a:schemeClr val="accent2"/>
                  </a:solidFill>
                </a:rPr>
                <a:t>More Than Just A Headache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8DCCA43-2468-C74D-BF85-15ED663AE00B}"/>
                </a:ext>
              </a:extLst>
            </p:cNvPr>
            <p:cNvSpPr txBox="1"/>
            <p:nvPr/>
          </p:nvSpPr>
          <p:spPr>
            <a:xfrm>
              <a:off x="1052323" y="5045814"/>
              <a:ext cx="20217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Est. Annual Direct/ Indirect </a:t>
              </a:r>
              <a:br>
                <a: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Costs of Migraine (USA)</a:t>
              </a:r>
              <a:r>
                <a:rPr lang="en-US" sz="1100" b="1" baseline="30000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39243B1-9EB6-414A-8EA9-FFC81B5D9394}"/>
                </a:ext>
              </a:extLst>
            </p:cNvPr>
            <p:cNvSpPr/>
            <p:nvPr/>
          </p:nvSpPr>
          <p:spPr>
            <a:xfrm>
              <a:off x="3777016" y="3908927"/>
              <a:ext cx="2311096" cy="1756293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B763E4-6251-4945-B784-90B47AD736E4}"/>
                </a:ext>
              </a:extLst>
            </p:cNvPr>
            <p:cNvSpPr txBox="1"/>
            <p:nvPr/>
          </p:nvSpPr>
          <p:spPr>
            <a:xfrm>
              <a:off x="3762829" y="3999445"/>
              <a:ext cx="23230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solidFill>
                    <a:schemeClr val="bg1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>
                  <a:solidFill>
                    <a:schemeClr val="accent2"/>
                  </a:solidFill>
                </a:rPr>
                <a:t>More Painful Than </a:t>
              </a:r>
              <a:br>
                <a:rPr lang="en-US" dirty="0">
                  <a:solidFill>
                    <a:schemeClr val="accent2"/>
                  </a:solidFill>
                </a:rPr>
              </a:br>
              <a:r>
                <a:rPr lang="en-US" dirty="0">
                  <a:solidFill>
                    <a:schemeClr val="accent2"/>
                  </a:solidFill>
                </a:rPr>
                <a:t>Childbirth or Gunshot Wounds</a:t>
              </a:r>
              <a:r>
                <a:rPr lang="en-US" baseline="30000" dirty="0">
                  <a:solidFill>
                    <a:schemeClr val="accent2"/>
                  </a:solidFill>
                </a:rPr>
                <a:t>4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79A1D83-08E8-1F43-B503-4296F1470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785" y="4548203"/>
              <a:ext cx="2179639" cy="8622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2E19E6DE-E47A-784A-9072-38C784D43BFF}"/>
              </a:ext>
            </a:extLst>
          </p:cNvPr>
          <p:cNvSpPr/>
          <p:nvPr/>
        </p:nvSpPr>
        <p:spPr>
          <a:xfrm>
            <a:off x="8357903" y="2453762"/>
            <a:ext cx="2311096" cy="11966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AF0B4D-6D5C-1740-BABE-1ADEA4FFB13E}"/>
              </a:ext>
            </a:extLst>
          </p:cNvPr>
          <p:cNvSpPr txBox="1"/>
          <p:nvPr/>
        </p:nvSpPr>
        <p:spPr>
          <a:xfrm>
            <a:off x="8234896" y="194995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Psychiatric Disorders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2D8880E-6951-C04C-8B41-46C78D4DA7E4}"/>
              </a:ext>
            </a:extLst>
          </p:cNvPr>
          <p:cNvGrpSpPr/>
          <p:nvPr/>
        </p:nvGrpSpPr>
        <p:grpSpPr>
          <a:xfrm>
            <a:off x="8320657" y="2641949"/>
            <a:ext cx="2385588" cy="982710"/>
            <a:chOff x="869946" y="2468547"/>
            <a:chExt cx="2385588" cy="98271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C6D210B-70FA-0841-B155-7D2A086440F5}"/>
                </a:ext>
              </a:extLst>
            </p:cNvPr>
            <p:cNvSpPr txBox="1"/>
            <p:nvPr/>
          </p:nvSpPr>
          <p:spPr>
            <a:xfrm>
              <a:off x="1144052" y="2468547"/>
              <a:ext cx="1837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3.9mm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BFA57E4-A57C-4746-9273-6F4C165D6358}"/>
                </a:ext>
              </a:extLst>
            </p:cNvPr>
            <p:cNvSpPr txBox="1"/>
            <p:nvPr/>
          </p:nvSpPr>
          <p:spPr>
            <a:xfrm>
              <a:off x="869946" y="3020370"/>
              <a:ext cx="23855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Obsessive Compulsive Disorder </a:t>
              </a:r>
              <a:br>
                <a: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Patients USA</a:t>
              </a:r>
              <a:r>
                <a:rPr lang="en-US" sz="1100" b="1" baseline="30000" dirty="0">
                  <a:solidFill>
                    <a:schemeClr val="accent2"/>
                  </a:solidFill>
                  <a:latin typeface="Arial" panose="020B0604020202020204" pitchFamily="34" charset="0"/>
                  <a:ea typeface="Liberation Sans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81B6BA78-807E-684C-BD2D-376BEA88D96B}"/>
              </a:ext>
            </a:extLst>
          </p:cNvPr>
          <p:cNvSpPr/>
          <p:nvPr/>
        </p:nvSpPr>
        <p:spPr>
          <a:xfrm>
            <a:off x="8357903" y="3908927"/>
            <a:ext cx="2311096" cy="17562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BC8D476-437C-3943-8EE8-9369909174F5}"/>
              </a:ext>
            </a:extLst>
          </p:cNvPr>
          <p:cNvSpPr txBox="1"/>
          <p:nvPr/>
        </p:nvSpPr>
        <p:spPr>
          <a:xfrm>
            <a:off x="8648470" y="4460727"/>
            <a:ext cx="172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79.9%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1FEA8E1-1954-E84A-81BE-94D7A2343E13}"/>
              </a:ext>
            </a:extLst>
          </p:cNvPr>
          <p:cNvSpPr txBox="1"/>
          <p:nvPr/>
        </p:nvSpPr>
        <p:spPr>
          <a:xfrm>
            <a:off x="8357908" y="3930621"/>
            <a:ext cx="2311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OCD significantly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impacts patients’ ability to live normal lives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7274DCE-D6BF-9041-87F5-8988AA1C2C6F}"/>
              </a:ext>
            </a:extLst>
          </p:cNvPr>
          <p:cNvSpPr txBox="1"/>
          <p:nvPr/>
        </p:nvSpPr>
        <p:spPr>
          <a:xfrm>
            <a:off x="8608396" y="5045814"/>
            <a:ext cx="18101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Severe OCD patients</a:t>
            </a:r>
          </a:p>
          <a:p>
            <a:pPr algn="ctr"/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reported severe role </a:t>
            </a:r>
            <a:b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impairment (SDS scale)</a:t>
            </a:r>
            <a:r>
              <a:rPr lang="en-US" sz="1100" b="1" baseline="30000" dirty="0">
                <a:solidFill>
                  <a:schemeClr val="accent2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BE8D266-4EDD-6744-BB3C-35BF79EB0B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135" y="1410059"/>
            <a:ext cx="484632" cy="48463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C0AA15C4-878E-2742-9357-34C98F8944A1}"/>
              </a:ext>
            </a:extLst>
          </p:cNvPr>
          <p:cNvSpPr txBox="1"/>
          <p:nvPr/>
        </p:nvSpPr>
        <p:spPr>
          <a:xfrm>
            <a:off x="7137977" y="6305860"/>
            <a:ext cx="32351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SOURCE: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700" dirty="0"/>
              <a:t>https://www.nimh.nih.gov/health/statistics/obsessive-compulsive-disorder-ocd</a:t>
            </a:r>
          </a:p>
          <a:p>
            <a:pPr marL="228600" indent="-228600">
              <a:buFontTx/>
              <a:buAutoNum type="arabicPeriod"/>
            </a:pPr>
            <a:r>
              <a:rPr lang="en-GB" sz="700" dirty="0"/>
              <a:t>Source: Ruscio et al, Molecular Psychiatry 2010</a:t>
            </a:r>
          </a:p>
        </p:txBody>
      </p:sp>
    </p:spTree>
    <p:extLst>
      <p:ext uri="{BB962C8B-B14F-4D97-AF65-F5344CB8AC3E}">
        <p14:creationId xmlns:p14="http://schemas.microsoft.com/office/powerpoint/2010/main" val="333088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BF73B2-FBB5-49CC-B0C0-D7864E535B48}"/>
              </a:ext>
            </a:extLst>
          </p:cNvPr>
          <p:cNvSpPr txBox="1"/>
          <p:nvPr/>
        </p:nvSpPr>
        <p:spPr>
          <a:xfrm>
            <a:off x="973393" y="647882"/>
            <a:ext cx="102648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NYPRG-101: Promising efficacy without hallucinogenic effects</a:t>
            </a:r>
          </a:p>
          <a:p>
            <a:r>
              <a:rPr lang="en-US" sz="25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Pilot Study in Patients with Cluster Headache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AA14C01-FAD7-44E6-BB6B-497C60B44400}"/>
              </a:ext>
            </a:extLst>
          </p:cNvPr>
          <p:cNvSpPr txBox="1">
            <a:spLocks/>
          </p:cNvSpPr>
          <p:nvPr/>
        </p:nvSpPr>
        <p:spPr>
          <a:xfrm>
            <a:off x="1028671" y="1847891"/>
            <a:ext cx="4605660" cy="24193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defRPr/>
            </a:pP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NYPRG-101 (BOL-148) is a 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non-hallucinogenic analog of LSD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in the past as a placebo</a:t>
            </a:r>
          </a:p>
          <a:p>
            <a:pPr>
              <a:lnSpc>
                <a:spcPct val="114000"/>
              </a:lnSpc>
              <a:defRPr/>
            </a:pP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a pilot study in Cluster Headache suggest long-term efficacy following brief treatment</a:t>
            </a:r>
          </a:p>
          <a:p>
            <a:pPr>
              <a:lnSpc>
                <a:spcPct val="114000"/>
              </a:lnSpc>
              <a:defRPr/>
            </a:pPr>
            <a:r>
              <a:rPr lang="en-US" sz="14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 administered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pre-clinically &amp; clinically to ~300 humans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6AA60D8-5E54-D245-B9FF-84ACF9683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673" y="4029122"/>
            <a:ext cx="2642092" cy="2100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DA2734-39EC-F241-A328-33232376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76" y="1847891"/>
            <a:ext cx="4605660" cy="292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5B6055-D7FA-374A-9B2A-EBA6EFE0D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714" y="1890556"/>
            <a:ext cx="2600537" cy="10435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D2F829-56A1-1B4C-A2DD-F139033895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208" y="2934083"/>
            <a:ext cx="1658971" cy="347122"/>
          </a:xfrm>
          <a:prstGeom prst="rect">
            <a:avLst/>
          </a:prstGeom>
        </p:spPr>
      </p:pic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9889FDB-1618-0E4D-85D1-9BB31729CC99}"/>
              </a:ext>
            </a:extLst>
          </p:cNvPr>
          <p:cNvSpPr txBox="1">
            <a:spLocks/>
          </p:cNvSpPr>
          <p:nvPr/>
        </p:nvSpPr>
        <p:spPr>
          <a:xfrm>
            <a:off x="6416748" y="4748408"/>
            <a:ext cx="4605660" cy="1380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defRPr/>
            </a:pP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Open-label, uncontrolled study at 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Hannover</a:t>
            </a:r>
          </a:p>
          <a:p>
            <a:pPr>
              <a:lnSpc>
                <a:spcPct val="114000"/>
              </a:lnSpc>
              <a:defRPr/>
            </a:pP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BOL-148 subjects, 3 oral doses over 10 days</a:t>
            </a:r>
          </a:p>
          <a:p>
            <a:pPr>
              <a:lnSpc>
                <a:spcPct val="114000"/>
              </a:lnSpc>
              <a:defRPr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patients reported significant relief 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symptoms</a:t>
            </a:r>
          </a:p>
        </p:txBody>
      </p:sp>
    </p:spTree>
    <p:extLst>
      <p:ext uri="{BB962C8B-B14F-4D97-AF65-F5344CB8AC3E}">
        <p14:creationId xmlns:p14="http://schemas.microsoft.com/office/powerpoint/2010/main" val="275816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6805310-BF06-1B47-A313-4B972209FFC1}"/>
              </a:ext>
            </a:extLst>
          </p:cNvPr>
          <p:cNvSpPr/>
          <p:nvPr/>
        </p:nvSpPr>
        <p:spPr>
          <a:xfrm>
            <a:off x="8835656" y="5564815"/>
            <a:ext cx="3264195" cy="10192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C8EA4-D559-4326-AE7D-6F2277AF0F21}"/>
              </a:ext>
            </a:extLst>
          </p:cNvPr>
          <p:cNvSpPr txBox="1"/>
          <p:nvPr/>
        </p:nvSpPr>
        <p:spPr>
          <a:xfrm>
            <a:off x="626192" y="290011"/>
            <a:ext cx="4193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SYNP-101: Building on promising research at leading universities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77F7128-E6DD-4B2B-BD1F-E5044F76C460}"/>
              </a:ext>
            </a:extLst>
          </p:cNvPr>
          <p:cNvSpPr txBox="1">
            <a:spLocks/>
          </p:cNvSpPr>
          <p:nvPr/>
        </p:nvSpPr>
        <p:spPr>
          <a:xfrm>
            <a:off x="626192" y="1848016"/>
            <a:ext cx="3941583" cy="30273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SYNP-101 is a synthetic form of the naturally occurring compound, psilocybin, found in at least 200 species of mushrooms</a:t>
            </a:r>
          </a:p>
          <a:p>
            <a:r>
              <a:rPr lang="en-US" dirty="0"/>
              <a:t>For over a decade, thousands of cluster headache sufferers have self-medicated using psilocybin with exceptional results</a:t>
            </a:r>
          </a:p>
          <a:p>
            <a:r>
              <a:rPr lang="en-US" dirty="0"/>
              <a:t>Psilocybin has been shown to be safe when administered in a therapeutic setting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4FBE95-1F49-E64A-8C43-C5A1CA3840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35" y="4480989"/>
            <a:ext cx="2673458" cy="2103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A05F7E-E1AA-488B-A509-96DDF7EE4C8B}"/>
              </a:ext>
            </a:extLst>
          </p:cNvPr>
          <p:cNvSpPr/>
          <p:nvPr/>
        </p:nvSpPr>
        <p:spPr>
          <a:xfrm>
            <a:off x="4838943" y="265715"/>
            <a:ext cx="6716233" cy="1985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DAC10F-CB1A-41F8-AFB7-E11FEBFDE66E}"/>
              </a:ext>
            </a:extLst>
          </p:cNvPr>
          <p:cNvSpPr/>
          <p:nvPr/>
        </p:nvSpPr>
        <p:spPr>
          <a:xfrm>
            <a:off x="4953074" y="415191"/>
            <a:ext cx="3808154" cy="124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t>Exploratory study suggests there is an </a:t>
            </a:r>
            <a:r>
              <a:rPr lang="en-US" sz="1600" u="sng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t>enduring therapeutic effect in migraine headache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t> after a single administration of psilocybin. </a:t>
            </a:r>
            <a:r>
              <a:rPr lang="en-US" sz="1000" i="1" dirty="0">
                <a:solidFill>
                  <a:schemeClr val="bg1"/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t>Schindler et al, Neurotherapeutics (2020)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t>                                          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F41EDED-8455-2746-8CD9-ED516EAD85CD}"/>
              </a:ext>
            </a:extLst>
          </p:cNvPr>
          <p:cNvSpPr/>
          <p:nvPr/>
        </p:nvSpPr>
        <p:spPr>
          <a:xfrm>
            <a:off x="5048144" y="1664444"/>
            <a:ext cx="1490879" cy="587097"/>
          </a:xfrm>
          <a:prstGeom prst="rect">
            <a:avLst/>
          </a:prstGeom>
          <a:gradFill flip="none" rotWithShape="1">
            <a:gsLst>
              <a:gs pos="73000">
                <a:schemeClr val="bg1">
                  <a:alpha val="92973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5FA7C41-84BA-8A4A-8A5A-4508003BB6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676" y="1780419"/>
            <a:ext cx="1385546" cy="35514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2F94371-A70A-7B4F-8C9D-59BAF297D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127" y="452858"/>
            <a:ext cx="2659907" cy="16115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87316F-6E98-C74D-B6B4-5F493A7F106E}"/>
              </a:ext>
            </a:extLst>
          </p:cNvPr>
          <p:cNvGrpSpPr/>
          <p:nvPr/>
        </p:nvGrpSpPr>
        <p:grpSpPr>
          <a:xfrm>
            <a:off x="4838943" y="2445390"/>
            <a:ext cx="6716233" cy="1985826"/>
            <a:chOff x="4849575" y="265715"/>
            <a:chExt cx="6716233" cy="198582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BE076C9-A486-ED4A-BD98-C086120DB27A}"/>
                </a:ext>
              </a:extLst>
            </p:cNvPr>
            <p:cNvSpPr/>
            <p:nvPr/>
          </p:nvSpPr>
          <p:spPr>
            <a:xfrm>
              <a:off x="4849575" y="265715"/>
              <a:ext cx="6716233" cy="19858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841FCB8-119D-F142-BD03-7686B76C6F68}"/>
                </a:ext>
              </a:extLst>
            </p:cNvPr>
            <p:cNvSpPr/>
            <p:nvPr/>
          </p:nvSpPr>
          <p:spPr>
            <a:xfrm>
              <a:off x="4963706" y="461846"/>
              <a:ext cx="6472960" cy="953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rPr>
                <a:t>3 of 5 OCD patients randomized to receive psilocybin </a:t>
              </a:r>
              <a:r>
                <a:rPr lang="en-US" sz="1600" u="sng" dirty="0">
                  <a:solidFill>
                    <a:schemeClr val="bg1"/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rPr>
                <a:t>exhibited robust reductions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rPr>
                <a:t> in acute Yale-Brown Obsessive-Compulsive scores (Y-BOCS)” </a:t>
              </a:r>
              <a:r>
                <a:rPr lang="en-US" sz="1000" i="1" dirty="0">
                  <a:solidFill>
                    <a:schemeClr val="bg1"/>
                  </a:solidFill>
                  <a:cs typeface="Segoe UI" panose="020B0502040204020203" pitchFamily="34" charset="0"/>
                </a:rPr>
                <a:t>Kelmendi et al. Examining the Effect of Psilocybin in the Treatment of Treatment-Resistant OCD </a:t>
              </a:r>
              <a:r>
                <a:rPr lang="en-US" sz="1000" i="1" dirty="0">
                  <a:solidFill>
                    <a:schemeClr val="bg1"/>
                  </a:solidFill>
                  <a:ea typeface="Roboto Condensed" panose="02000000000000000000" pitchFamily="2" charset="0"/>
                  <a:cs typeface="Segoe UI" panose="020B0502040204020203" pitchFamily="34" charset="0"/>
                </a:rPr>
                <a:t>Poster ANCP (2020)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rPr>
                <a:t>                                           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23B45D6D-99CD-3A4B-A3B3-4ECD57468739}"/>
              </a:ext>
            </a:extLst>
          </p:cNvPr>
          <p:cNvSpPr/>
          <p:nvPr/>
        </p:nvSpPr>
        <p:spPr>
          <a:xfrm>
            <a:off x="5048144" y="3845928"/>
            <a:ext cx="1490879" cy="587097"/>
          </a:xfrm>
          <a:prstGeom prst="rect">
            <a:avLst/>
          </a:prstGeom>
          <a:gradFill flip="none" rotWithShape="1">
            <a:gsLst>
              <a:gs pos="73000">
                <a:schemeClr val="bg1">
                  <a:alpha val="92973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10F89D1-E038-FE41-8C6D-EBA341FE15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676" y="3961903"/>
            <a:ext cx="1385546" cy="355147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99EEEF3F-B6A0-2744-B55E-2A64AE3E37DB}"/>
              </a:ext>
            </a:extLst>
          </p:cNvPr>
          <p:cNvGrpSpPr/>
          <p:nvPr/>
        </p:nvGrpSpPr>
        <p:grpSpPr>
          <a:xfrm>
            <a:off x="4838943" y="4571902"/>
            <a:ext cx="6716233" cy="1985826"/>
            <a:chOff x="4849575" y="265715"/>
            <a:chExt cx="6716233" cy="198582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8118F5F-63F3-A743-85C1-741D536C89CE}"/>
                </a:ext>
              </a:extLst>
            </p:cNvPr>
            <p:cNvSpPr/>
            <p:nvPr/>
          </p:nvSpPr>
          <p:spPr>
            <a:xfrm>
              <a:off x="4849575" y="265715"/>
              <a:ext cx="6716233" cy="19858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E3CD29D-0A0A-5F42-AC92-C146A1CB9645}"/>
                </a:ext>
              </a:extLst>
            </p:cNvPr>
            <p:cNvSpPr/>
            <p:nvPr/>
          </p:nvSpPr>
          <p:spPr>
            <a:xfrm>
              <a:off x="4963706" y="415191"/>
              <a:ext cx="6472960" cy="953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rPr>
                <a:t>Based on interviews with researchers, </a:t>
              </a:r>
              <a:r>
                <a:rPr lang="en-US" sz="1600" u="sng" dirty="0">
                  <a:solidFill>
                    <a:schemeClr val="bg1"/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rPr>
                <a:t>22 of 26 patients with cluster headache reported that psilocybin aborted attacks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ea typeface="Roboto Condensed" panose="02000000000000000000" pitchFamily="2" charset="0"/>
                  <a:cs typeface="Segoe UI" panose="020B0502040204020203" pitchFamily="34" charset="0"/>
                </a:rPr>
                <a:t> and 18 of 19 reported remission period extension. </a:t>
              </a:r>
              <a:r>
                <a:rPr lang="en-US" sz="1000" i="1" dirty="0">
                  <a:solidFill>
                    <a:schemeClr val="bg1"/>
                  </a:solidFill>
                  <a:ea typeface="Roboto Condensed" panose="02000000000000000000" pitchFamily="2" charset="0"/>
                  <a:cs typeface="Segoe UI" panose="020B0502040204020203" pitchFamily="34" charset="0"/>
                </a:rPr>
                <a:t>Sewell et al, Neurology (2006)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E910E441-F0CF-3C4C-9AC0-13DDA5AFBA31}"/>
              </a:ext>
            </a:extLst>
          </p:cNvPr>
          <p:cNvSpPr/>
          <p:nvPr/>
        </p:nvSpPr>
        <p:spPr>
          <a:xfrm>
            <a:off x="5048144" y="5972440"/>
            <a:ext cx="1490879" cy="587097"/>
          </a:xfrm>
          <a:prstGeom prst="rect">
            <a:avLst/>
          </a:prstGeom>
          <a:gradFill flip="none" rotWithShape="1">
            <a:gsLst>
              <a:gs pos="73000">
                <a:schemeClr val="bg1">
                  <a:alpha val="92973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105C2D-B17C-EA42-8205-8C5F1DE71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46" y="6083203"/>
            <a:ext cx="1395134" cy="3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63A6837-3183-1E44-9963-B0E3AC712537}"/>
              </a:ext>
            </a:extLst>
          </p:cNvPr>
          <p:cNvSpPr/>
          <p:nvPr/>
        </p:nvSpPr>
        <p:spPr>
          <a:xfrm>
            <a:off x="8835656" y="5564815"/>
            <a:ext cx="3264195" cy="10192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3125DD25-2C55-4229-9C96-938295BDC35D}"/>
              </a:ext>
            </a:extLst>
          </p:cNvPr>
          <p:cNvSpPr/>
          <p:nvPr/>
        </p:nvSpPr>
        <p:spPr>
          <a:xfrm flipH="1">
            <a:off x="4819857" y="4485847"/>
            <a:ext cx="2552286" cy="2804077"/>
          </a:xfrm>
          <a:prstGeom prst="blockArc">
            <a:avLst>
              <a:gd name="adj1" fmla="val 10800000"/>
              <a:gd name="adj2" fmla="val 21594841"/>
              <a:gd name="adj3" fmla="val 20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F7461-0F09-4993-8637-46D9E3B195BD}"/>
              </a:ext>
            </a:extLst>
          </p:cNvPr>
          <p:cNvCxnSpPr>
            <a:cxnSpLocks/>
          </p:cNvCxnSpPr>
          <p:nvPr/>
        </p:nvCxnSpPr>
        <p:spPr>
          <a:xfrm flipV="1">
            <a:off x="6100488" y="3023337"/>
            <a:ext cx="0" cy="1168496"/>
          </a:xfrm>
          <a:prstGeom prst="line">
            <a:avLst/>
          </a:prstGeom>
          <a:ln w="38100">
            <a:solidFill>
              <a:schemeClr val="tx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DDF50E-37CA-402C-B393-7F13CB8AA3B6}"/>
              </a:ext>
            </a:extLst>
          </p:cNvPr>
          <p:cNvCxnSpPr>
            <a:cxnSpLocks/>
          </p:cNvCxnSpPr>
          <p:nvPr/>
        </p:nvCxnSpPr>
        <p:spPr>
          <a:xfrm flipV="1">
            <a:off x="7432437" y="5591904"/>
            <a:ext cx="1209296" cy="3662"/>
          </a:xfrm>
          <a:prstGeom prst="line">
            <a:avLst/>
          </a:prstGeom>
          <a:ln w="38100">
            <a:solidFill>
              <a:schemeClr val="tx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F719CB8-785B-4752-A7CA-6762E264B6D5}"/>
              </a:ext>
            </a:extLst>
          </p:cNvPr>
          <p:cNvCxnSpPr>
            <a:cxnSpLocks/>
          </p:cNvCxnSpPr>
          <p:nvPr/>
        </p:nvCxnSpPr>
        <p:spPr>
          <a:xfrm flipV="1">
            <a:off x="7072074" y="3591687"/>
            <a:ext cx="931175" cy="83729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A0E7B9-6BF8-4D2C-9D8D-B7E3AED2B659}"/>
              </a:ext>
            </a:extLst>
          </p:cNvPr>
          <p:cNvCxnSpPr>
            <a:cxnSpLocks/>
          </p:cNvCxnSpPr>
          <p:nvPr/>
        </p:nvCxnSpPr>
        <p:spPr>
          <a:xfrm flipH="1" flipV="1">
            <a:off x="4340234" y="3591687"/>
            <a:ext cx="928544" cy="83729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3775CA-F69B-48EB-B7A2-87D9CE67CC2E}"/>
              </a:ext>
            </a:extLst>
          </p:cNvPr>
          <p:cNvCxnSpPr>
            <a:cxnSpLocks/>
          </p:cNvCxnSpPr>
          <p:nvPr/>
        </p:nvCxnSpPr>
        <p:spPr>
          <a:xfrm flipH="1" flipV="1">
            <a:off x="3550267" y="5585795"/>
            <a:ext cx="1211928" cy="611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2D08FA-75E1-4D7D-9A18-1965F046F948}"/>
              </a:ext>
            </a:extLst>
          </p:cNvPr>
          <p:cNvGrpSpPr/>
          <p:nvPr/>
        </p:nvGrpSpPr>
        <p:grpSpPr>
          <a:xfrm>
            <a:off x="8763098" y="5475119"/>
            <a:ext cx="318990" cy="233570"/>
            <a:chOff x="9956263" y="926086"/>
            <a:chExt cx="874514" cy="640334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A5DFAC-E127-4C75-ADC6-44B5F75AA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263" y="1059642"/>
              <a:ext cx="260403" cy="434207"/>
            </a:xfrm>
            <a:custGeom>
              <a:avLst/>
              <a:gdLst>
                <a:gd name="T0" fmla="*/ 0 w 427"/>
                <a:gd name="T1" fmla="*/ 0 h 712"/>
                <a:gd name="T2" fmla="*/ 0 w 427"/>
                <a:gd name="T3" fmla="*/ 712 h 712"/>
                <a:gd name="T4" fmla="*/ 427 w 427"/>
                <a:gd name="T5" fmla="*/ 356 h 712"/>
                <a:gd name="T6" fmla="*/ 0 w 427"/>
                <a:gd name="T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7" h="712">
                  <a:moveTo>
                    <a:pt x="0" y="0"/>
                  </a:moveTo>
                  <a:lnTo>
                    <a:pt x="0" y="712"/>
                  </a:lnTo>
                  <a:lnTo>
                    <a:pt x="427" y="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D951B43-71A4-4202-A11E-8231F9ADB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263" y="926086"/>
              <a:ext cx="874514" cy="407374"/>
            </a:xfrm>
            <a:custGeom>
              <a:avLst/>
              <a:gdLst>
                <a:gd name="T0" fmla="*/ 555 w 602"/>
                <a:gd name="T1" fmla="*/ 0 h 280"/>
                <a:gd name="T2" fmla="*/ 47 w 602"/>
                <a:gd name="T3" fmla="*/ 0 h 280"/>
                <a:gd name="T4" fmla="*/ 0 w 602"/>
                <a:gd name="T5" fmla="*/ 39 h 280"/>
                <a:gd name="T6" fmla="*/ 237 w 602"/>
                <a:gd name="T7" fmla="*/ 236 h 280"/>
                <a:gd name="T8" fmla="*/ 277 w 602"/>
                <a:gd name="T9" fmla="*/ 269 h 280"/>
                <a:gd name="T10" fmla="*/ 325 w 602"/>
                <a:gd name="T11" fmla="*/ 269 h 280"/>
                <a:gd name="T12" fmla="*/ 367 w 602"/>
                <a:gd name="T13" fmla="*/ 234 h 280"/>
                <a:gd name="T14" fmla="*/ 602 w 602"/>
                <a:gd name="T15" fmla="*/ 39 h 280"/>
                <a:gd name="T16" fmla="*/ 555 w 602"/>
                <a:gd name="T1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280">
                  <a:moveTo>
                    <a:pt x="55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4" y="0"/>
                    <a:pt x="4" y="17"/>
                    <a:pt x="0" y="39"/>
                  </a:cubicBezTo>
                  <a:cubicBezTo>
                    <a:pt x="237" y="236"/>
                    <a:pt x="237" y="236"/>
                    <a:pt x="237" y="236"/>
                  </a:cubicBezTo>
                  <a:cubicBezTo>
                    <a:pt x="277" y="269"/>
                    <a:pt x="277" y="269"/>
                    <a:pt x="277" y="269"/>
                  </a:cubicBezTo>
                  <a:cubicBezTo>
                    <a:pt x="290" y="280"/>
                    <a:pt x="312" y="280"/>
                    <a:pt x="325" y="269"/>
                  </a:cubicBezTo>
                  <a:cubicBezTo>
                    <a:pt x="367" y="234"/>
                    <a:pt x="367" y="234"/>
                    <a:pt x="367" y="234"/>
                  </a:cubicBezTo>
                  <a:cubicBezTo>
                    <a:pt x="602" y="39"/>
                    <a:pt x="602" y="39"/>
                    <a:pt x="602" y="39"/>
                  </a:cubicBezTo>
                  <a:cubicBezTo>
                    <a:pt x="598" y="17"/>
                    <a:pt x="578" y="0"/>
                    <a:pt x="5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CDF1FAF-F518-4D94-98E3-DEBF9F43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0984" y="1059642"/>
              <a:ext cx="259793" cy="434207"/>
            </a:xfrm>
            <a:custGeom>
              <a:avLst/>
              <a:gdLst>
                <a:gd name="T0" fmla="*/ 426 w 426"/>
                <a:gd name="T1" fmla="*/ 712 h 712"/>
                <a:gd name="T2" fmla="*/ 426 w 426"/>
                <a:gd name="T3" fmla="*/ 0 h 712"/>
                <a:gd name="T4" fmla="*/ 0 w 426"/>
                <a:gd name="T5" fmla="*/ 356 h 712"/>
                <a:gd name="T6" fmla="*/ 426 w 426"/>
                <a:gd name="T7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712">
                  <a:moveTo>
                    <a:pt x="426" y="712"/>
                  </a:moveTo>
                  <a:lnTo>
                    <a:pt x="426" y="0"/>
                  </a:lnTo>
                  <a:lnTo>
                    <a:pt x="0" y="356"/>
                  </a:lnTo>
                  <a:lnTo>
                    <a:pt x="426" y="7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00E2162-CE01-4930-BBC6-11D04499E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267" y="1316385"/>
              <a:ext cx="823287" cy="250035"/>
            </a:xfrm>
            <a:custGeom>
              <a:avLst/>
              <a:gdLst>
                <a:gd name="T0" fmla="*/ 340 w 567"/>
                <a:gd name="T1" fmla="*/ 28 h 172"/>
                <a:gd name="T2" fmla="*/ 308 w 567"/>
                <a:gd name="T3" fmla="*/ 55 h 172"/>
                <a:gd name="T4" fmla="*/ 260 w 567"/>
                <a:gd name="T5" fmla="*/ 55 h 172"/>
                <a:gd name="T6" fmla="*/ 218 w 567"/>
                <a:gd name="T7" fmla="*/ 20 h 172"/>
                <a:gd name="T8" fmla="*/ 194 w 567"/>
                <a:gd name="T9" fmla="*/ 0 h 172"/>
                <a:gd name="T10" fmla="*/ 0 w 567"/>
                <a:gd name="T11" fmla="*/ 161 h 172"/>
                <a:gd name="T12" fmla="*/ 30 w 567"/>
                <a:gd name="T13" fmla="*/ 172 h 172"/>
                <a:gd name="T14" fmla="*/ 538 w 567"/>
                <a:gd name="T15" fmla="*/ 172 h 172"/>
                <a:gd name="T16" fmla="*/ 567 w 567"/>
                <a:gd name="T17" fmla="*/ 161 h 172"/>
                <a:gd name="T18" fmla="*/ 374 w 567"/>
                <a:gd name="T19" fmla="*/ 0 h 172"/>
                <a:gd name="T20" fmla="*/ 340 w 567"/>
                <a:gd name="T21" fmla="*/ 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172">
                  <a:moveTo>
                    <a:pt x="340" y="28"/>
                  </a:moveTo>
                  <a:cubicBezTo>
                    <a:pt x="308" y="55"/>
                    <a:pt x="308" y="55"/>
                    <a:pt x="308" y="55"/>
                  </a:cubicBezTo>
                  <a:cubicBezTo>
                    <a:pt x="295" y="66"/>
                    <a:pt x="273" y="66"/>
                    <a:pt x="260" y="55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9" y="168"/>
                    <a:pt x="19" y="172"/>
                    <a:pt x="30" y="172"/>
                  </a:cubicBezTo>
                  <a:cubicBezTo>
                    <a:pt x="538" y="172"/>
                    <a:pt x="538" y="172"/>
                    <a:pt x="538" y="172"/>
                  </a:cubicBezTo>
                  <a:cubicBezTo>
                    <a:pt x="549" y="172"/>
                    <a:pt x="559" y="168"/>
                    <a:pt x="567" y="161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299D627-F4EB-8C4B-B066-4873F0AC5931}"/>
              </a:ext>
            </a:extLst>
          </p:cNvPr>
          <p:cNvSpPr txBox="1"/>
          <p:nvPr/>
        </p:nvSpPr>
        <p:spPr>
          <a:xfrm>
            <a:off x="626192" y="290011"/>
            <a:ext cx="1080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Ceruvia Lifesciences has established collaborations with leading institutions and stakeholders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C29DB72-9255-3B47-8E5E-AF1DD67DCA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30" y="5226395"/>
            <a:ext cx="2007038" cy="43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0862BC-F94D-964A-84CA-6561993F26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919" y="2680636"/>
            <a:ext cx="2389210" cy="1086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A379B-2894-764C-B8C4-F399A44BE0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34" y="4859165"/>
            <a:ext cx="1954912" cy="132934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BF86D1-3817-DC4F-B412-552BCC589ACA}"/>
              </a:ext>
            </a:extLst>
          </p:cNvPr>
          <p:cNvCxnSpPr>
            <a:cxnSpLocks/>
          </p:cNvCxnSpPr>
          <p:nvPr/>
        </p:nvCxnSpPr>
        <p:spPr>
          <a:xfrm flipH="1" flipV="1">
            <a:off x="3550267" y="4550926"/>
            <a:ext cx="1275724" cy="350054"/>
          </a:xfrm>
          <a:prstGeom prst="line">
            <a:avLst/>
          </a:prstGeom>
          <a:ln w="38100">
            <a:solidFill>
              <a:schemeClr val="tx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B31DE8-874A-8148-A4AF-E62CF163F8F5}"/>
              </a:ext>
            </a:extLst>
          </p:cNvPr>
          <p:cNvCxnSpPr>
            <a:cxnSpLocks/>
          </p:cNvCxnSpPr>
          <p:nvPr/>
        </p:nvCxnSpPr>
        <p:spPr>
          <a:xfrm rot="9000000" flipH="1" flipV="1">
            <a:off x="7429758" y="4580859"/>
            <a:ext cx="1275724" cy="350054"/>
          </a:xfrm>
          <a:prstGeom prst="line">
            <a:avLst/>
          </a:prstGeom>
          <a:ln w="38100">
            <a:solidFill>
              <a:schemeClr val="tx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1DB6C25-5DD0-5542-806D-0BE92E0F8C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97" y="5231158"/>
            <a:ext cx="3311379" cy="7726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41EBC7C-C092-5344-916C-DF6791123F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25" y="2094009"/>
            <a:ext cx="2979448" cy="4846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A8DFEEF-0773-B443-8D30-4288E9CD0B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33" y="4063135"/>
            <a:ext cx="2850758" cy="48779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9223F69-CE66-374D-9AA5-B3A84E7E2C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570" y="1937808"/>
            <a:ext cx="3049313" cy="182958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92CD1F7-7D36-D344-8ECC-268E937F9B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083" y="3414739"/>
            <a:ext cx="1967479" cy="13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uvia Life">
      <a:dk1>
        <a:srgbClr val="000000"/>
      </a:dk1>
      <a:lt1>
        <a:srgbClr val="FFFFFF"/>
      </a:lt1>
      <a:dk2>
        <a:srgbClr val="797C81"/>
      </a:dk2>
      <a:lt2>
        <a:srgbClr val="D9D8D6"/>
      </a:lt2>
      <a:accent1>
        <a:srgbClr val="47B0E3"/>
      </a:accent1>
      <a:accent2>
        <a:srgbClr val="0075BF"/>
      </a:accent2>
      <a:accent3>
        <a:srgbClr val="24588D"/>
      </a:accent3>
      <a:accent4>
        <a:srgbClr val="FFAD59"/>
      </a:accent4>
      <a:accent5>
        <a:srgbClr val="FFE3A3"/>
      </a:accent5>
      <a:accent6>
        <a:srgbClr val="55D4FA"/>
      </a:accent6>
      <a:hlink>
        <a:srgbClr val="FFAD59"/>
      </a:hlink>
      <a:folHlink>
        <a:srgbClr val="44B2E8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ruvia Life">
    <a:dk1>
      <a:srgbClr val="000000"/>
    </a:dk1>
    <a:lt1>
      <a:srgbClr val="FFFFFF"/>
    </a:lt1>
    <a:dk2>
      <a:srgbClr val="797C81"/>
    </a:dk2>
    <a:lt2>
      <a:srgbClr val="D9D8D6"/>
    </a:lt2>
    <a:accent1>
      <a:srgbClr val="47B0E3"/>
    </a:accent1>
    <a:accent2>
      <a:srgbClr val="0075BF"/>
    </a:accent2>
    <a:accent3>
      <a:srgbClr val="24588D"/>
    </a:accent3>
    <a:accent4>
      <a:srgbClr val="FFAD59"/>
    </a:accent4>
    <a:accent5>
      <a:srgbClr val="FFE3A3"/>
    </a:accent5>
    <a:accent6>
      <a:srgbClr val="55D4FA"/>
    </a:accent6>
    <a:hlink>
      <a:srgbClr val="FFAD59"/>
    </a:hlink>
    <a:folHlink>
      <a:srgbClr val="44B2E8"/>
    </a:folHlink>
  </a:clrScheme>
</a:themeOverride>
</file>

<file path=ppt/theme/themeOverride2.xml><?xml version="1.0" encoding="utf-8"?>
<a:themeOverride xmlns:a="http://schemas.openxmlformats.org/drawingml/2006/main">
  <a:clrScheme name="Ceruvia Life">
    <a:dk1>
      <a:srgbClr val="000000"/>
    </a:dk1>
    <a:lt1>
      <a:srgbClr val="FFFFFF"/>
    </a:lt1>
    <a:dk2>
      <a:srgbClr val="797C81"/>
    </a:dk2>
    <a:lt2>
      <a:srgbClr val="D9D8D6"/>
    </a:lt2>
    <a:accent1>
      <a:srgbClr val="47B0E3"/>
    </a:accent1>
    <a:accent2>
      <a:srgbClr val="0075BF"/>
    </a:accent2>
    <a:accent3>
      <a:srgbClr val="24588D"/>
    </a:accent3>
    <a:accent4>
      <a:srgbClr val="FFAD59"/>
    </a:accent4>
    <a:accent5>
      <a:srgbClr val="FFE3A3"/>
    </a:accent5>
    <a:accent6>
      <a:srgbClr val="55D4FA"/>
    </a:accent6>
    <a:hlink>
      <a:srgbClr val="FFAD59"/>
    </a:hlink>
    <a:folHlink>
      <a:srgbClr val="44B2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33CDED7BB77438DE2D00DBADEE05A" ma:contentTypeVersion="11" ma:contentTypeDescription="Create a new document." ma:contentTypeScope="" ma:versionID="5994a0c01005d6982e128d5d74536375">
  <xsd:schema xmlns:xsd="http://www.w3.org/2001/XMLSchema" xmlns:xs="http://www.w3.org/2001/XMLSchema" xmlns:p="http://schemas.microsoft.com/office/2006/metadata/properties" xmlns:ns2="ae1e614d-cdbe-42d2-941e-a2328dcf1aa6" xmlns:ns3="9c4ffa67-a37c-4a0d-a66b-50180221f67c" targetNamespace="http://schemas.microsoft.com/office/2006/metadata/properties" ma:root="true" ma:fieldsID="a64cbabb4cbc688e9b857496c3e69c15" ns2:_="" ns3:_="">
    <xsd:import namespace="ae1e614d-cdbe-42d2-941e-a2328dcf1aa6"/>
    <xsd:import namespace="9c4ffa67-a37c-4a0d-a66b-50180221f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e614d-cdbe-42d2-941e-a2328dcf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8af24f-8a29-4aad-be9c-6afa6e575d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ffa67-a37c-4a0d-a66b-50180221f6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a5aeb5-61cc-4217-9c65-58c05655cd41}" ma:internalName="TaxCatchAll" ma:showField="CatchAllData" ma:web="9c4ffa67-a37c-4a0d-a66b-50180221f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1e614d-cdbe-42d2-941e-a2328dcf1aa6">
      <Terms xmlns="http://schemas.microsoft.com/office/infopath/2007/PartnerControls"/>
    </lcf76f155ced4ddcb4097134ff3c332f>
    <TaxCatchAll xmlns="9c4ffa67-a37c-4a0d-a66b-50180221f67c" xsi:nil="true"/>
  </documentManagement>
</p:properties>
</file>

<file path=customXml/itemProps1.xml><?xml version="1.0" encoding="utf-8"?>
<ds:datastoreItem xmlns:ds="http://schemas.openxmlformats.org/officeDocument/2006/customXml" ds:itemID="{8B0EF0E9-4300-4FE4-8131-AD4B8910A6F7}"/>
</file>

<file path=customXml/itemProps2.xml><?xml version="1.0" encoding="utf-8"?>
<ds:datastoreItem xmlns:ds="http://schemas.openxmlformats.org/officeDocument/2006/customXml" ds:itemID="{F2B8E925-7233-426C-8EF1-8E718959157E}"/>
</file>

<file path=customXml/itemProps3.xml><?xml version="1.0" encoding="utf-8"?>
<ds:datastoreItem xmlns:ds="http://schemas.openxmlformats.org/officeDocument/2006/customXml" ds:itemID="{8C774578-D6F5-4D8A-8BF8-A9B95E77F6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8276</TotalTime>
  <Words>1557</Words>
  <Application>Microsoft Macintosh PowerPoint</Application>
  <PresentationFormat>Widescreen</PresentationFormat>
  <Paragraphs>210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 Book</vt:lpstr>
      <vt:lpstr>Calibri</vt:lpstr>
      <vt:lpstr>Gill Sans MT</vt:lpstr>
      <vt:lpstr>Lato</vt:lpstr>
      <vt:lpstr>Montserrat SemiBold</vt:lpstr>
      <vt:lpstr>OpenSans-Bold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Ceruvia Lifesciences Corp Deck. June 2021</dc:title>
  <dc:subject/>
  <dc:creator>Ceruvia Lifesciences, Marketing</dc:creator>
  <cp:keywords/>
  <dc:description/>
  <cp:lastModifiedBy>B CS</cp:lastModifiedBy>
  <cp:revision>854</cp:revision>
  <cp:lastPrinted>2021-06-26T22:45:12Z</cp:lastPrinted>
  <dcterms:created xsi:type="dcterms:W3CDTF">2018-01-29T11:46:36Z</dcterms:created>
  <dcterms:modified xsi:type="dcterms:W3CDTF">2021-06-26T22:45:25Z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0x0101003ED33CDED7BB77438DE2D00DBADEE05A</vt:lpwstr>
  </property>
</Properties>
</file>